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0"/>
  </p:notesMasterIdLst>
  <p:handoutMasterIdLst>
    <p:handoutMasterId r:id="rId21"/>
  </p:handoutMasterIdLst>
  <p:sldIdLst>
    <p:sldId id="283" r:id="rId5"/>
    <p:sldId id="286" r:id="rId6"/>
    <p:sldId id="285" r:id="rId7"/>
    <p:sldId id="268" r:id="rId8"/>
    <p:sldId id="287" r:id="rId9"/>
    <p:sldId id="292" r:id="rId10"/>
    <p:sldId id="293" r:id="rId11"/>
    <p:sldId id="294" r:id="rId12"/>
    <p:sldId id="291" r:id="rId13"/>
    <p:sldId id="290" r:id="rId14"/>
    <p:sldId id="298" r:id="rId15"/>
    <p:sldId id="297" r:id="rId16"/>
    <p:sldId id="296" r:id="rId17"/>
    <p:sldId id="288"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1" autoAdjust="0"/>
    <p:restoredTop sz="85794" autoAdjust="0"/>
  </p:normalViewPr>
  <p:slideViewPr>
    <p:cSldViewPr snapToGrid="0">
      <p:cViewPr varScale="1">
        <p:scale>
          <a:sx n="77" d="100"/>
          <a:sy n="77" d="100"/>
        </p:scale>
        <p:origin x="684"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288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ZA" smtClean="0"/>
              <a:t>2019/05/09</a:t>
            </a:fld>
            <a:endParaRPr lang="en-ZA"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ZA" smtClean="0"/>
              <a:t>‹#›</a:t>
            </a:fld>
            <a:endParaRPr lang="en-ZA"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ZA" smtClean="0"/>
              <a:t>2019/05/09</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ZA" smtClean="0"/>
              <a:t>‹#›</a:t>
            </a:fld>
            <a:endParaRPr lang="en-ZA"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Earthen waterway</a:t>
            </a:r>
          </a:p>
          <a:p>
            <a:pPr marL="171450" indent="-171450">
              <a:buFont typeface="Arial" panose="020B0604020202020204" pitchFamily="34" charset="0"/>
              <a:buChar char="•"/>
            </a:pPr>
            <a:r>
              <a:rPr lang="en-US" dirty="0"/>
              <a:t>Restores full tidal regime to Colorado Lagoon</a:t>
            </a:r>
          </a:p>
          <a:p>
            <a:pPr marL="171450" indent="-171450">
              <a:buFont typeface="Arial" panose="020B0604020202020204" pitchFamily="34" charset="0"/>
              <a:buChar char="•"/>
            </a:pPr>
            <a:r>
              <a:rPr lang="en-US" dirty="0"/>
              <a:t>Provides habitat connectivity from Alamitos Bay to Colorado Lagoon</a:t>
            </a:r>
          </a:p>
          <a:p>
            <a:pPr marL="171450" indent="-171450">
              <a:buFont typeface="Arial" panose="020B0604020202020204" pitchFamily="34" charset="0"/>
              <a:buChar char="•"/>
            </a:pPr>
            <a:r>
              <a:rPr lang="en-US" dirty="0"/>
              <a:t>Serves as a model for creative partnerships to fund high-value restoration projects</a:t>
            </a:r>
          </a:p>
          <a:p>
            <a:endParaRPr lang="en-US" dirty="0"/>
          </a:p>
        </p:txBody>
      </p:sp>
    </p:spTree>
    <p:extLst>
      <p:ext uri="{BB962C8B-B14F-4D97-AF65-F5344CB8AC3E}">
        <p14:creationId xmlns:p14="http://schemas.microsoft.com/office/powerpoint/2010/main" val="1382796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Creates valuable subtidal, mudflat and marsh habitats</a:t>
            </a:r>
          </a:p>
          <a:p>
            <a:endParaRPr lang="en-US" dirty="0"/>
          </a:p>
        </p:txBody>
      </p:sp>
    </p:spTree>
    <p:extLst>
      <p:ext uri="{BB962C8B-B14F-4D97-AF65-F5344CB8AC3E}">
        <p14:creationId xmlns:p14="http://schemas.microsoft.com/office/powerpoint/2010/main" val="2882838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06762203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ZA" dirty="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ZA" dirty="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smtClean="0"/>
              <a:pPr/>
              <a:t>‹#›</a:t>
            </a:fld>
            <a:endParaRPr lang="en-US" dirty="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ZA" dirty="0"/>
              <a:t>Insert or Drag &amp; Drop </a:t>
            </a:r>
            <a:br>
              <a:rPr lang="en-ZA" dirty="0"/>
            </a:br>
            <a:r>
              <a:rPr lang="en-ZA" dirty="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dirty="0"/>
              <a:t>Slide Title</a:t>
            </a:r>
            <a:endParaRPr lang="en-ZA" dirty="0"/>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pic>
        <p:nvPicPr>
          <p:cNvPr id="24" name="Picture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ZA" dirty="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ZA" dirty="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dirty="0"/>
              <a:t>Section 1 Title</a:t>
            </a:r>
            <a:endParaRPr lang="en-ZA" dirty="0"/>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dirty="0"/>
              <a:t>Section 2 Title</a:t>
            </a:r>
            <a:endParaRPr lang="en-ZA" dirty="0"/>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dirty="0"/>
              <a:t>Section 3 Title</a:t>
            </a:r>
            <a:endParaRPr lang="en-ZA" dirty="0"/>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a:t>Click to edit Master title style</a:t>
            </a:r>
            <a:endParaRPr lang="en-ZA"/>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ZA" dirty="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smtClean="0"/>
              <a:pPr/>
              <a:t>‹#›</a:t>
            </a:fld>
            <a:endParaRPr lang="en-US" dirty="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ZA" dirty="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ZA" dirty="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dirty="0"/>
              <a:t>Year</a:t>
            </a:r>
            <a:endParaRPr lang="en-ZA" dirty="0"/>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dirty="0"/>
              <a:t>Year</a:t>
            </a:r>
            <a:endParaRPr lang="en-ZA" dirty="0"/>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dirty="0"/>
              <a:t>Item Title</a:t>
            </a:r>
            <a:endParaRPr lang="en-ZA" dirty="0"/>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dirty="0"/>
              <a:t>Month, Year</a:t>
            </a:r>
            <a:endParaRPr lang="en-ZA" dirty="0"/>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a:t>Click to edit Master title style</a:t>
            </a:r>
            <a:endParaRPr lang="en-ZA"/>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ZA" dirty="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smtClean="0"/>
              <a:pPr/>
              <a:t>‹#›</a:t>
            </a:fld>
            <a:endParaRPr lang="en-US" dirty="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endParaRPr lang="en-ZA" dirty="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ZA" dirty="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ZA" dirty="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ZA" dirty="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ZA" dirty="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dirty="0"/>
              <a:t>Name</a:t>
            </a:r>
            <a:endParaRPr lang="en-ZA" dirty="0"/>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dirty="0"/>
              <a:t>Short Bio</a:t>
            </a:r>
            <a:endParaRPr lang="en-ZA" dirty="0"/>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dirty="0"/>
              <a:t>Title</a:t>
            </a:r>
            <a:endParaRPr lang="en-ZA" dirty="0"/>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dirty="0"/>
              <a:t>Name</a:t>
            </a:r>
            <a:endParaRPr lang="en-ZA" dirty="0"/>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dirty="0"/>
              <a:t>Short Bio</a:t>
            </a:r>
            <a:endParaRPr lang="en-ZA" dirty="0"/>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dirty="0"/>
              <a:t>Title</a:t>
            </a:r>
            <a:endParaRPr lang="en-ZA" dirty="0"/>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dirty="0"/>
              <a:t>Name</a:t>
            </a:r>
            <a:endParaRPr lang="en-ZA" dirty="0"/>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dirty="0"/>
              <a:t>Short Bio</a:t>
            </a:r>
            <a:endParaRPr lang="en-ZA" dirty="0"/>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dirty="0"/>
              <a:t>Title</a:t>
            </a:r>
            <a:endParaRPr lang="en-ZA" dirty="0"/>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a:t>Click to edit Master title style</a:t>
            </a:r>
            <a:endParaRPr lang="en-ZA"/>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ZA" dirty="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smtClean="0"/>
              <a:pPr/>
              <a:t>‹#›</a:t>
            </a:fld>
            <a:endParaRPr lang="en-US" dirty="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pic>
        <p:nvPicPr>
          <p:cNvPr id="30" name="Picture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ZA" dirty="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ZA" dirty="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ZA" dirty="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ZA" dirty="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ZA" dirty="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ZA" dirty="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ZA" dirty="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ZA" dirty="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a:t>Click to edit Master title style</a:t>
            </a:r>
            <a:endParaRPr lang="en-ZA"/>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ZA" dirty="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smtClean="0"/>
              <a:pPr/>
              <a:t>‹#›</a:t>
            </a:fld>
            <a:endParaRPr lang="en-US" dirty="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Header With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ZA"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ZA"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dirty="0"/>
              <a:t>Thank </a:t>
            </a:r>
            <a:br>
              <a:rPr lang="en-US" dirty="0"/>
            </a:br>
            <a:r>
              <a:rPr lang="en-US" dirty="0"/>
              <a:t>You</a:t>
            </a:r>
            <a:endParaRPr lang="en-ZA" dirty="0"/>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ZA"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smtClean="0"/>
              <a:pPr/>
              <a:t>‹#›</a:t>
            </a:fld>
            <a:endParaRPr lang="en-US" dirty="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Phone</a:t>
            </a:r>
            <a:endParaRPr lang="en-ZA" dirty="0"/>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dirty="0"/>
              <a:t>Email</a:t>
            </a:r>
            <a:endParaRPr lang="en-ZA" dirty="0"/>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dirty="0"/>
              <a:t>Website</a:t>
            </a:r>
            <a:endParaRPr lang="en-ZA" dirty="0"/>
          </a:p>
        </p:txBody>
      </p:sp>
      <p:pic>
        <p:nvPicPr>
          <p:cNvPr id="17" name="Picture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ZA"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a:t>Click to edit Master title style</a:t>
            </a:r>
            <a:endParaRPr lang="en-ZA" dirty="0"/>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ZA"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a:t>Click to edit Master title style</a:t>
            </a:r>
            <a:endParaRPr lang="en-ZA" dirty="0"/>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GB" dirty="0"/>
              <a:t>Insert or Drag &amp; Drop Your Photo</a:t>
            </a:r>
            <a:endParaRPr lang="en-ZA" dirty="0"/>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000">
                <a:schemeClr val="tx2">
                  <a:lumMod val="20000"/>
                  <a:lumOff val="80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ZA"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a:t>Click to edit Master title style</a:t>
            </a:r>
            <a:endParaRPr lang="en-ZA" dirty="0"/>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ZA"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smtClean="0"/>
              <a:pPr algn="ctr"/>
              <a:t>‹#›</a:t>
            </a:fld>
            <a:endParaRPr lang="en-US" dirty="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96000"/>
                </a:schemeClr>
              </a:gs>
            </a:gsLst>
            <a:path path="circle">
              <a:fillToRect l="100000" b="100000"/>
            </a:path>
          </a:gradFill>
          <a:ln w="9525" cap="flat">
            <a:noFill/>
            <a:prstDash val="solid"/>
            <a:miter/>
          </a:ln>
        </p:spPr>
        <p:txBody>
          <a:bodyPr rtlCol="0" anchor="ctr"/>
          <a:lstStyle/>
          <a:p>
            <a:endParaRPr lang="en-ZA" dirty="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GB" dirty="0"/>
              <a:t>Insert or Drag &amp; Drop Your Photo</a:t>
            </a:r>
            <a:endParaRPr lang="en-ZA" dirty="0"/>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With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94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ZA"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ZA"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a:t>Click to edit Master title style</a:t>
            </a:r>
            <a:endParaRPr lang="en-ZA" dirty="0"/>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ZA"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smtClean="0"/>
              <a:pPr algn="ctr"/>
              <a:t>‹#›</a:t>
            </a:fld>
            <a:endParaRPr lang="en-US" dirty="0"/>
          </a:p>
        </p:txBody>
      </p:sp>
      <p:pic>
        <p:nvPicPr>
          <p:cNvPr id="15" name="Picture 14">
            <a:extLst>
              <a:ext uri="{FF2B5EF4-FFF2-40B4-BE49-F238E27FC236}">
                <a16:creationId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a:t>Click to edit Master title style</a:t>
            </a:r>
            <a:endParaRPr lang="en-ZA"/>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ZA" dirty="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smtClean="0"/>
              <a:pPr algn="ctr"/>
              <a:t>‹#›</a:t>
            </a:fld>
            <a:endParaRPr lang="en-US" dirty="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ZA" dirty="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ZA" dirty="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ZA" dirty="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ZA" dirty="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ZA" dirty="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ZA" dirty="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ZA"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ZA" dirty="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smtClean="0"/>
              <a:pPr/>
              <a:t>‹#›</a:t>
            </a:fld>
            <a:endParaRPr lang="en-US" dirty="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p:nvPr>
        </p:nvSpPr>
        <p:spPr>
          <a:xfrm>
            <a:off x="6253200" y="1152525"/>
            <a:ext cx="5508000" cy="5038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a:t>Click to edit Master title style</a:t>
            </a:r>
            <a:endParaRPr lang="en-ZA" dirty="0"/>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ZA" dirty="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smtClean="0"/>
              <a:pPr algn="ctr"/>
              <a:t>‹#›</a:t>
            </a:fld>
            <a:endParaRPr lang="en-US" dirty="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p:nvPr>
        </p:nvSpPr>
        <p:spPr>
          <a:xfrm>
            <a:off x="6253200" y="1584325"/>
            <a:ext cx="5508000" cy="4606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a:t>Click to edit Master title style</a:t>
            </a:r>
            <a:endParaRPr lang="en-ZA"/>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ZA" dirty="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smtClean="0"/>
              <a:pPr algn="ctr"/>
              <a:t>‹#›</a:t>
            </a:fld>
            <a:endParaRPr lang="en-US" dirty="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a:t>Click to edit Master title style</a:t>
            </a:r>
            <a:endParaRPr lang="en-ZA"/>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ZA" dirty="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smtClean="0"/>
              <a:pPr algn="ctr"/>
              <a:t>‹#›</a:t>
            </a:fld>
            <a:endParaRPr lang="en-US" dirty="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a:t>Click to edit Master title style</a:t>
            </a:r>
            <a:endParaRPr lang="en-ZA"/>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ZA" dirty="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smtClean="0"/>
              <a:pPr algn="ctr"/>
              <a:t>‹#›</a:t>
            </a:fld>
            <a:endParaRPr lang="en-US" dirty="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ZA" dirty="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ZA" dirty="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a:t>Click to edit Master title style</a:t>
            </a:r>
            <a:endParaRPr lang="en-ZA" dirty="0"/>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ZA"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smtClean="0"/>
              <a:pPr algn="ctr"/>
              <a:t>‹#›</a:t>
            </a:fld>
            <a:endParaRPr lang="en-US" dirty="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ZA" dirty="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ZA" dirty="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ZA" dirty="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a:t>Click to edit Master title style</a:t>
            </a:r>
            <a:endParaRPr lang="en-ZA" dirty="0"/>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ZA" dirty="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smtClean="0"/>
              <a:pPr algn="ctr"/>
              <a:t>‹#›</a:t>
            </a:fld>
            <a:endParaRPr lang="en-US" dirty="0"/>
          </a:p>
        </p:txBody>
      </p:sp>
    </p:spTree>
    <p:extLst>
      <p:ext uri="{BB962C8B-B14F-4D97-AF65-F5344CB8AC3E}">
        <p14:creationId xmlns:p14="http://schemas.microsoft.com/office/powerpoint/2010/main" val="1571505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021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ZA" dirty="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ZA" dirty="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ZA" dirty="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a:t>Click to edit Master title style</a:t>
            </a:r>
            <a:endParaRPr lang="en-ZA"/>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ZA" dirty="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smtClean="0"/>
              <a:pPr/>
              <a:t>‹#›</a:t>
            </a:fld>
            <a:endParaRPr lang="en-US" dirty="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ZA" dirty="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ZA" dirty="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ZA" dirty="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ZA" dirty="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dirty="0"/>
              <a:t>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ZA" dirty="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smtClean="0"/>
              <a:pPr/>
              <a:t>‹#›</a:t>
            </a:fld>
            <a:endParaRPr lang="en-US" dirty="0"/>
          </a:p>
        </p:txBody>
      </p:sp>
      <p:pic>
        <p:nvPicPr>
          <p:cNvPr id="44" name="Picture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ZA" dirty="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ZA" dirty="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ZA" dirty="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ZA" dirty="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ZA" dirty="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2</a:t>
            </a:r>
            <a:endParaRPr lang="en-ZA" dirty="0"/>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3</a:t>
            </a:r>
            <a:endParaRPr lang="en-ZA" dirty="0"/>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4</a:t>
            </a:r>
            <a:endParaRPr lang="en-ZA" dirty="0"/>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ZA" dirty="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smtClean="0"/>
              <a:pPr/>
              <a:t>‹#›</a:t>
            </a:fld>
            <a:endParaRPr lang="en-US" dirty="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dirty="0"/>
              <a:t>Slide Title</a:t>
            </a:r>
            <a:endParaRPr lang="en-ZA" dirty="0"/>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pic>
        <p:nvPicPr>
          <p:cNvPr id="53" name="Picture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ZA" dirty="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ZA" dirty="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ZA" dirty="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smtClean="0"/>
              <a:pPr/>
              <a:t>‹#›</a:t>
            </a:fld>
            <a:endParaRPr lang="en-US" dirty="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dirty="0"/>
              <a:t>Slide Title</a:t>
            </a:r>
            <a:endParaRPr lang="en-ZA" dirty="0"/>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pic>
        <p:nvPicPr>
          <p:cNvPr id="22" name="Pictur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ZA" dirty="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dirty="0"/>
              <a:t>2</a:t>
            </a:r>
            <a:endParaRPr lang="en-ZA" dirty="0"/>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p:nvPr>
        </p:nvSpPr>
        <p:spPr>
          <a:xfrm>
            <a:off x="6753360" y="3314701"/>
            <a:ext cx="3069500" cy="30511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a:t>Click to edit Master title style</a:t>
            </a:r>
            <a:endParaRPr lang="en-ZA"/>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ZA" dirty="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ZA" dirty="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ZA" dirty="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ZA" dirty="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ZA" dirty="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endParaRPr lang="en-ZA" dirty="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ZA" dirty="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1</a:t>
            </a:r>
            <a:endParaRPr lang="en-ZA" dirty="0"/>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dirty="0"/>
              <a:t>Section Description</a:t>
            </a:r>
            <a:endParaRPr lang="en-ZA" dirty="0"/>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dirty="0"/>
              <a:t>2</a:t>
            </a:r>
            <a:endParaRPr lang="en-ZA" dirty="0"/>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dirty="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dirty="0"/>
              <a:t>3</a:t>
            </a:r>
            <a:endParaRPr lang="en-ZA" dirty="0"/>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dirty="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a:t>Click to edit Master title style</a:t>
            </a:r>
            <a:endParaRPr lang="en-ZA"/>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ZA" dirty="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smtClean="0"/>
              <a:pPr/>
              <a:t>‹#›</a:t>
            </a:fld>
            <a:endParaRPr lang="en-US" dirty="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ZA" dirty="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ZA" dirty="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ZA" dirty="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ZA" dirty="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ZA" dirty="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ZA" dirty="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ZA" dirty="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ZA" dirty="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ZA" dirty="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ZA" dirty="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a:t>Click to edit Master title style</a:t>
            </a:r>
            <a:endParaRPr lang="en-ZA"/>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ZA" dirty="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a:t>Click to edit Master title style</a:t>
            </a:r>
            <a:endParaRPr lang="en-ZA" dirty="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ZA" dirty="0"/>
          </a:p>
        </p:txBody>
      </p:sp>
      <p:pic>
        <p:nvPicPr>
          <p:cNvPr id="12" name="Picture 11">
            <a:extLst>
              <a:ext uri="{FF2B5EF4-FFF2-40B4-BE49-F238E27FC236}">
                <a16:creationId xmlns:a16="http://schemas.microsoft.com/office/drawing/2014/main" id="{0B6E215A-5CBB-4D87-AC07-D4489F92376D}"/>
              </a:ext>
            </a:extLst>
          </p:cNvPr>
          <p:cNvPicPr>
            <a:picLocks noChangeAspect="1"/>
          </p:cNvPicPr>
          <p:nvPr userDrawn="1"/>
        </p:nvPicPr>
        <p:blipFill>
          <a:blip r:embed="rId28"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smtClean="0">
                <a:solidFill>
                  <a:schemeClr val="bg1"/>
                </a:solidFill>
              </a:defRPr>
            </a:lvl1p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 id="2147483682" r:id="rId26"/>
  </p:sldLayoutIdLst>
  <p:hf sldNum="0" hd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a:xfrm>
            <a:off x="6181846" y="1945150"/>
            <a:ext cx="5739222" cy="2078700"/>
          </a:xfrm>
        </p:spPr>
        <p:txBody>
          <a:bodyPr/>
          <a:lstStyle/>
          <a:p>
            <a:r>
              <a:rPr lang="en-ZA" dirty="0" smtClean="0"/>
              <a:t>Belmont Shore Resident Association</a:t>
            </a:r>
            <a:endParaRPr lang="en-ZA" dirty="0"/>
          </a:p>
        </p:txBody>
      </p:sp>
      <p:sp>
        <p:nvSpPr>
          <p:cNvPr id="3" name="Subtitle 2">
            <a:extLst>
              <a:ext uri="{FF2B5EF4-FFF2-40B4-BE49-F238E27FC236}">
                <a16:creationId xmlns:a16="http://schemas.microsoft.com/office/drawing/2014/main" id="{72258620-D380-473B-A288-E14928A16BDB}"/>
              </a:ext>
            </a:extLst>
          </p:cNvPr>
          <p:cNvSpPr>
            <a:spLocks noGrp="1"/>
          </p:cNvSpPr>
          <p:nvPr>
            <p:ph type="subTitle" idx="1"/>
          </p:nvPr>
        </p:nvSpPr>
        <p:spPr>
          <a:xfrm>
            <a:off x="7171062" y="4889500"/>
            <a:ext cx="4326671" cy="1048939"/>
          </a:xfrm>
        </p:spPr>
        <p:txBody>
          <a:bodyPr/>
          <a:lstStyle/>
          <a:p>
            <a:r>
              <a:rPr lang="en-ZA" sz="3200" dirty="0" smtClean="0"/>
              <a:t>May </a:t>
            </a:r>
            <a:r>
              <a:rPr lang="en-ZA" sz="3200" dirty="0"/>
              <a:t>2019</a:t>
            </a:r>
          </a:p>
          <a:p>
            <a:r>
              <a:rPr lang="en-ZA" sz="3200" dirty="0"/>
              <a:t>Councilwoman Price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233" y="2984500"/>
            <a:ext cx="1905000" cy="1905000"/>
          </a:xfrm>
          <a:prstGeom prst="rect">
            <a:avLst/>
          </a:prstGeom>
        </p:spPr>
      </p:pic>
      <p:pic>
        <p:nvPicPr>
          <p:cNvPr id="11" name="Picture Placeholder 10"/>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89" r="1289"/>
          <a:stretch>
            <a:fillRect/>
          </a:stretch>
        </p:blipFill>
        <p:spPr/>
      </p:pic>
      <p:sp>
        <p:nvSpPr>
          <p:cNvPr id="4" name="Rectangle 3"/>
          <p:cNvSpPr/>
          <p:nvPr/>
        </p:nvSpPr>
        <p:spPr>
          <a:xfrm>
            <a:off x="10308921" y="6340626"/>
            <a:ext cx="1612147" cy="463463"/>
          </a:xfrm>
          <a:prstGeom prst="rect">
            <a:avLst/>
          </a:prstGeom>
          <a:solidFill>
            <a:schemeClr val="accent5">
              <a:lumMod val="75000"/>
            </a:schemeClr>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809263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589" y="2172103"/>
            <a:ext cx="3319397" cy="2078700"/>
          </a:xfrm>
        </p:spPr>
        <p:txBody>
          <a:bodyPr/>
          <a:lstStyle/>
          <a:p>
            <a:r>
              <a:rPr lang="en-US" dirty="0"/>
              <a:t>Belmont Shore Businesses</a:t>
            </a:r>
          </a:p>
        </p:txBody>
      </p:sp>
      <p:sp>
        <p:nvSpPr>
          <p:cNvPr id="3" name="Subtitle 2"/>
          <p:cNvSpPr>
            <a:spLocks noGrp="1"/>
          </p:cNvSpPr>
          <p:nvPr>
            <p:ph type="subTitle" idx="1"/>
          </p:nvPr>
        </p:nvSpPr>
        <p:spPr>
          <a:xfrm>
            <a:off x="3669175" y="196832"/>
            <a:ext cx="8229599" cy="6539634"/>
          </a:xfrm>
        </p:spPr>
        <p:txBody>
          <a:bodyPr/>
          <a:lstStyle/>
          <a:p>
            <a:pPr marL="342900" indent="-342900" algn="l">
              <a:buFont typeface="Wingdings" panose="05000000000000000000" pitchFamily="2" charset="2"/>
              <a:buChar char="§"/>
            </a:pPr>
            <a:r>
              <a:rPr lang="en-US" sz="2400" dirty="0"/>
              <a:t>Standing no trespass order program is being used</a:t>
            </a:r>
          </a:p>
          <a:p>
            <a:pPr marL="342900" indent="-342900" algn="l">
              <a:buFont typeface="Wingdings" panose="05000000000000000000" pitchFamily="2" charset="2"/>
              <a:buChar char="§"/>
            </a:pPr>
            <a:r>
              <a:rPr lang="en-US" sz="2400" dirty="0"/>
              <a:t>New businesses coming</a:t>
            </a:r>
          </a:p>
          <a:p>
            <a:pPr marL="800100" lvl="1" indent="-342900" algn="l">
              <a:buFont typeface="Wingdings" panose="05000000000000000000" pitchFamily="2" charset="2"/>
              <a:buChar char="§"/>
            </a:pPr>
            <a:r>
              <a:rPr lang="en-US" sz="2400" b="1" dirty="0">
                <a:solidFill>
                  <a:srgbClr val="FFC000"/>
                </a:solidFill>
              </a:rPr>
              <a:t>Louie’s on 2</a:t>
            </a:r>
            <a:r>
              <a:rPr lang="en-US" sz="2400" b="1" baseline="30000" dirty="0">
                <a:solidFill>
                  <a:srgbClr val="FFC000"/>
                </a:solidFill>
              </a:rPr>
              <a:t>nd</a:t>
            </a:r>
            <a:r>
              <a:rPr lang="en-US" sz="2400" b="1" dirty="0">
                <a:solidFill>
                  <a:srgbClr val="FFC000"/>
                </a:solidFill>
              </a:rPr>
              <a:t> to replace Acapulco Inn</a:t>
            </a:r>
          </a:p>
          <a:p>
            <a:pPr marL="800100" lvl="1" indent="-342900" algn="l">
              <a:buFont typeface="Wingdings" panose="05000000000000000000" pitchFamily="2" charset="2"/>
              <a:buChar char="§"/>
            </a:pPr>
            <a:r>
              <a:rPr lang="en-US" sz="2400" b="1" dirty="0">
                <a:solidFill>
                  <a:srgbClr val="FFC000"/>
                </a:solidFill>
              </a:rPr>
              <a:t>Pressed </a:t>
            </a:r>
            <a:r>
              <a:rPr lang="en-US" sz="2400" b="1" dirty="0" err="1">
                <a:solidFill>
                  <a:srgbClr val="FFC000"/>
                </a:solidFill>
              </a:rPr>
              <a:t>Juicery</a:t>
            </a:r>
            <a:r>
              <a:rPr lang="en-US" sz="2400" b="1" dirty="0">
                <a:solidFill>
                  <a:srgbClr val="FFC000"/>
                </a:solidFill>
              </a:rPr>
              <a:t> to replace Jamba Juice</a:t>
            </a:r>
          </a:p>
          <a:p>
            <a:pPr marL="800100" lvl="1" indent="-342900" algn="l">
              <a:buFont typeface="Wingdings" panose="05000000000000000000" pitchFamily="2" charset="2"/>
              <a:buChar char="§"/>
            </a:pPr>
            <a:r>
              <a:rPr lang="en-US" sz="2400" b="1" dirty="0">
                <a:solidFill>
                  <a:srgbClr val="FFC000"/>
                </a:solidFill>
              </a:rPr>
              <a:t>El </a:t>
            </a:r>
            <a:r>
              <a:rPr lang="en-US" sz="2400" b="1" dirty="0" err="1">
                <a:solidFill>
                  <a:srgbClr val="FFC000"/>
                </a:solidFill>
              </a:rPr>
              <a:t>Pollo</a:t>
            </a:r>
            <a:r>
              <a:rPr lang="en-US" sz="2400" b="1" dirty="0">
                <a:solidFill>
                  <a:srgbClr val="FFC000"/>
                </a:solidFill>
              </a:rPr>
              <a:t> Loco to replace Jack in the Box</a:t>
            </a:r>
          </a:p>
          <a:p>
            <a:pPr marL="800100" lvl="1" indent="-342900" algn="l">
              <a:buFont typeface="Wingdings" panose="05000000000000000000" pitchFamily="2" charset="2"/>
              <a:buChar char="§"/>
            </a:pPr>
            <a:r>
              <a:rPr lang="en-US" sz="2400" b="1" dirty="0">
                <a:solidFill>
                  <a:srgbClr val="FFC000"/>
                </a:solidFill>
              </a:rPr>
              <a:t>Mac’s on 2</a:t>
            </a:r>
            <a:r>
              <a:rPr lang="en-US" sz="2400" b="1" baseline="30000" dirty="0">
                <a:solidFill>
                  <a:srgbClr val="FFC000"/>
                </a:solidFill>
              </a:rPr>
              <a:t>nd</a:t>
            </a:r>
            <a:r>
              <a:rPr lang="en-US" sz="2400" b="1" dirty="0">
                <a:solidFill>
                  <a:srgbClr val="FFC000"/>
                </a:solidFill>
              </a:rPr>
              <a:t> was Belmont Shore Liquor</a:t>
            </a:r>
          </a:p>
          <a:p>
            <a:pPr marL="800100" lvl="1" indent="-342900" algn="l">
              <a:buFont typeface="Wingdings" panose="05000000000000000000" pitchFamily="2" charset="2"/>
              <a:buChar char="§"/>
            </a:pPr>
            <a:r>
              <a:rPr lang="en-US" sz="2400" b="1" dirty="0">
                <a:solidFill>
                  <a:srgbClr val="FFC000"/>
                </a:solidFill>
              </a:rPr>
              <a:t>Natural Bowls</a:t>
            </a:r>
          </a:p>
          <a:p>
            <a:pPr marL="800100" lvl="1" indent="-342900" algn="l">
              <a:buFont typeface="Wingdings" panose="05000000000000000000" pitchFamily="2" charset="2"/>
              <a:buChar char="§"/>
            </a:pPr>
            <a:r>
              <a:rPr lang="en-US" sz="2400" b="1" dirty="0">
                <a:solidFill>
                  <a:srgbClr val="FFC000"/>
                </a:solidFill>
              </a:rPr>
              <a:t>House of Intuition replaced Rubber Tree</a:t>
            </a:r>
          </a:p>
          <a:p>
            <a:pPr marL="800100" lvl="1" indent="-342900" algn="l">
              <a:buFont typeface="Wingdings" panose="05000000000000000000" pitchFamily="2" charset="2"/>
              <a:buChar char="§"/>
            </a:pPr>
            <a:r>
              <a:rPr lang="en-US" sz="2400" b="1" dirty="0" err="1">
                <a:solidFill>
                  <a:srgbClr val="FFC000"/>
                </a:solidFill>
              </a:rPr>
              <a:t>Shara</a:t>
            </a:r>
            <a:r>
              <a:rPr lang="en-US" sz="2400" b="1" dirty="0">
                <a:solidFill>
                  <a:srgbClr val="FFC000"/>
                </a:solidFill>
              </a:rPr>
              <a:t> replaced </a:t>
            </a:r>
            <a:r>
              <a:rPr lang="en-US" sz="2400" b="1" dirty="0" err="1">
                <a:solidFill>
                  <a:srgbClr val="FFC000"/>
                </a:solidFill>
              </a:rPr>
              <a:t>Laurenly</a:t>
            </a:r>
            <a:endParaRPr lang="en-US" sz="2400" b="1" dirty="0">
              <a:solidFill>
                <a:srgbClr val="FFC000"/>
              </a:solidFill>
            </a:endParaRPr>
          </a:p>
          <a:p>
            <a:pPr marL="800100" lvl="1" indent="-342900" algn="l">
              <a:buFont typeface="Wingdings" panose="05000000000000000000" pitchFamily="2" charset="2"/>
              <a:buChar char="§"/>
            </a:pPr>
            <a:r>
              <a:rPr lang="en-US" sz="2400" b="1" dirty="0">
                <a:solidFill>
                  <a:srgbClr val="FFC000"/>
                </a:solidFill>
              </a:rPr>
              <a:t>Proper replaced Romance Etc. </a:t>
            </a:r>
          </a:p>
          <a:p>
            <a:pPr marL="800100" lvl="1" indent="-342900" algn="l">
              <a:buFont typeface="Wingdings" panose="05000000000000000000" pitchFamily="2" charset="2"/>
              <a:buChar char="§"/>
            </a:pPr>
            <a:r>
              <a:rPr lang="en-US" sz="2400" b="1" dirty="0" err="1">
                <a:solidFill>
                  <a:srgbClr val="FFC000"/>
                </a:solidFill>
              </a:rPr>
              <a:t>Philz</a:t>
            </a:r>
            <a:r>
              <a:rPr lang="en-US" sz="2400" b="1" dirty="0">
                <a:solidFill>
                  <a:srgbClr val="FFC000"/>
                </a:solidFill>
              </a:rPr>
              <a:t>, Lash Lounge and Earl of Sandwich replaced Children’s Place</a:t>
            </a:r>
          </a:p>
          <a:p>
            <a:pPr marL="800100" lvl="1" indent="-342900" algn="l">
              <a:buFont typeface="Wingdings" panose="05000000000000000000" pitchFamily="2" charset="2"/>
              <a:buChar char="§"/>
            </a:pPr>
            <a:r>
              <a:rPr lang="en-US" sz="2400" b="1" dirty="0">
                <a:solidFill>
                  <a:srgbClr val="FFC000"/>
                </a:solidFill>
              </a:rPr>
              <a:t>@Sushi replaced Theory Café</a:t>
            </a:r>
          </a:p>
          <a:p>
            <a:pPr marL="800100" lvl="1" indent="-342900" algn="l">
              <a:buFont typeface="Wingdings" panose="05000000000000000000" pitchFamily="2" charset="2"/>
              <a:buChar char="§"/>
            </a:pPr>
            <a:r>
              <a:rPr lang="en-US" sz="2400" b="1" dirty="0">
                <a:solidFill>
                  <a:srgbClr val="FFC000"/>
                </a:solidFill>
              </a:rPr>
              <a:t>LB Tap House will replace Tavern on 2</a:t>
            </a:r>
          </a:p>
          <a:p>
            <a:pPr marL="800100" lvl="1" indent="-342900" algn="l">
              <a:buFont typeface="Wingdings" panose="05000000000000000000" pitchFamily="2" charset="2"/>
              <a:buChar char="§"/>
            </a:pPr>
            <a:r>
              <a:rPr lang="en-US" sz="2400" b="1" dirty="0">
                <a:solidFill>
                  <a:srgbClr val="FFC000"/>
                </a:solidFill>
              </a:rPr>
              <a:t>O Gourmet will replace Babette’s Feast</a:t>
            </a:r>
          </a:p>
          <a:p>
            <a:pPr marL="342900" indent="-342900" algn="l">
              <a:buFont typeface="Wingdings" panose="05000000000000000000" pitchFamily="2" charset="2"/>
              <a:buChar char="§"/>
            </a:pPr>
            <a:r>
              <a:rPr lang="en-US" sz="2400" dirty="0"/>
              <a:t>Possible consideration to changes in parking meter maximum </a:t>
            </a:r>
            <a:r>
              <a:rPr lang="en-US" sz="2400" dirty="0" smtClean="0"/>
              <a:t>times and use of parking application</a:t>
            </a:r>
            <a:endParaRPr lang="en-US" sz="2400" dirty="0"/>
          </a:p>
        </p:txBody>
      </p:sp>
    </p:spTree>
    <p:extLst>
      <p:ext uri="{BB962C8B-B14F-4D97-AF65-F5344CB8AC3E}">
        <p14:creationId xmlns:p14="http://schemas.microsoft.com/office/powerpoint/2010/main" val="31223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302706" y="1448482"/>
            <a:ext cx="8743167" cy="4088022"/>
          </a:xfrm>
        </p:spPr>
        <p:txBody>
          <a:bodyPr/>
          <a:lstStyle/>
          <a:p>
            <a:r>
              <a:rPr lang="en-US" sz="2400" dirty="0" smtClean="0">
                <a:solidFill>
                  <a:schemeClr val="bg1"/>
                </a:solidFill>
              </a:rPr>
              <a:t>Was able to convince my colleagues to go with the option that gives neighborhoods the option to petition against them, but the “neighborhood” selection has not be defined. </a:t>
            </a:r>
          </a:p>
          <a:p>
            <a:r>
              <a:rPr lang="en-US" sz="2400" dirty="0" smtClean="0">
                <a:solidFill>
                  <a:schemeClr val="bg1"/>
                </a:solidFill>
              </a:rPr>
              <a:t>Most of council was very much in support of allowing them in the City. </a:t>
            </a:r>
          </a:p>
          <a:p>
            <a:r>
              <a:rPr lang="en-US" sz="2400" dirty="0" smtClean="0">
                <a:solidFill>
                  <a:schemeClr val="bg1"/>
                </a:solidFill>
              </a:rPr>
              <a:t>Many local property owners are also home sharing hosts. That seemed to be less of an issue for most of the people in our community. </a:t>
            </a:r>
          </a:p>
          <a:p>
            <a:endParaRPr lang="en-US" sz="2400" dirty="0">
              <a:solidFill>
                <a:schemeClr val="bg1"/>
              </a:solidFill>
            </a:endParaRPr>
          </a:p>
        </p:txBody>
      </p:sp>
      <p:sp>
        <p:nvSpPr>
          <p:cNvPr id="4" name="Title 3"/>
          <p:cNvSpPr>
            <a:spLocks noGrp="1"/>
          </p:cNvSpPr>
          <p:nvPr>
            <p:ph type="title"/>
          </p:nvPr>
        </p:nvSpPr>
        <p:spPr/>
        <p:txBody>
          <a:bodyPr/>
          <a:lstStyle/>
          <a:p>
            <a:r>
              <a:rPr lang="en-US" dirty="0" smtClean="0">
                <a:solidFill>
                  <a:schemeClr val="bg1"/>
                </a:solidFill>
              </a:rPr>
              <a:t>Short Term Rentals</a:t>
            </a:r>
            <a:endParaRPr lang="en-US" dirty="0">
              <a:solidFill>
                <a:schemeClr val="bg1"/>
              </a:solidFill>
            </a:endParaRPr>
          </a:p>
        </p:txBody>
      </p:sp>
      <p:sp>
        <p:nvSpPr>
          <p:cNvPr id="7" name="Rectangle 6"/>
          <p:cNvSpPr/>
          <p:nvPr/>
        </p:nvSpPr>
        <p:spPr>
          <a:xfrm>
            <a:off x="10321447" y="6118964"/>
            <a:ext cx="1665961" cy="739036"/>
          </a:xfrm>
          <a:prstGeom prst="rect">
            <a:avLst/>
          </a:prstGeom>
          <a:solidFill>
            <a:schemeClr val="accent5">
              <a:lumMod val="75000"/>
            </a:schemeClr>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171786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000" y="1152000"/>
            <a:ext cx="11329200" cy="4234192"/>
          </a:xfrm>
        </p:spPr>
        <p:txBody>
          <a:bodyPr/>
          <a:lstStyle/>
          <a:p>
            <a:r>
              <a:rPr lang="en-US" sz="2800" dirty="0" smtClean="0">
                <a:solidFill>
                  <a:schemeClr val="bg1"/>
                </a:solidFill>
              </a:rPr>
              <a:t>Development is underway. </a:t>
            </a:r>
          </a:p>
          <a:p>
            <a:r>
              <a:rPr lang="en-US" sz="2800" dirty="0" smtClean="0">
                <a:solidFill>
                  <a:schemeClr val="bg1"/>
                </a:solidFill>
              </a:rPr>
              <a:t>Marina Drive will have a “complete streets” restriping. </a:t>
            </a:r>
            <a:endParaRPr lang="en-US" sz="2800" dirty="0">
              <a:solidFill>
                <a:schemeClr val="bg1"/>
              </a:solidFill>
            </a:endParaRPr>
          </a:p>
          <a:p>
            <a:r>
              <a:rPr lang="en-US" sz="2800" dirty="0" smtClean="0">
                <a:solidFill>
                  <a:schemeClr val="bg1"/>
                </a:solidFill>
              </a:rPr>
              <a:t>San Pedro Fish Market is coming. Lots of visitors expected. </a:t>
            </a:r>
          </a:p>
          <a:p>
            <a:r>
              <a:rPr lang="en-US" sz="2800" dirty="0" smtClean="0">
                <a:solidFill>
                  <a:schemeClr val="bg1"/>
                </a:solidFill>
              </a:rPr>
              <a:t>Parking has been reconfigured to add more spaces. </a:t>
            </a:r>
          </a:p>
          <a:p>
            <a:r>
              <a:rPr lang="en-US" sz="2800" dirty="0" smtClean="0">
                <a:solidFill>
                  <a:schemeClr val="bg1"/>
                </a:solidFill>
              </a:rPr>
              <a:t>Signal synchronization will happen. </a:t>
            </a:r>
          </a:p>
          <a:p>
            <a:r>
              <a:rPr lang="en-US" sz="2800" dirty="0" smtClean="0">
                <a:solidFill>
                  <a:schemeClr val="bg1"/>
                </a:solidFill>
              </a:rPr>
              <a:t>Super blocks will be broken up. </a:t>
            </a:r>
          </a:p>
          <a:p>
            <a:endParaRPr lang="en-US" sz="2800" dirty="0">
              <a:solidFill>
                <a:schemeClr val="bg1"/>
              </a:solidFill>
            </a:endParaRPr>
          </a:p>
        </p:txBody>
      </p:sp>
      <p:sp>
        <p:nvSpPr>
          <p:cNvPr id="3" name="Title 2"/>
          <p:cNvSpPr>
            <a:spLocks noGrp="1"/>
          </p:cNvSpPr>
          <p:nvPr>
            <p:ph type="title"/>
          </p:nvPr>
        </p:nvSpPr>
        <p:spPr/>
        <p:txBody>
          <a:bodyPr/>
          <a:lstStyle/>
          <a:p>
            <a:r>
              <a:rPr lang="en-US" dirty="0" smtClean="0">
                <a:solidFill>
                  <a:schemeClr val="bg1"/>
                </a:solidFill>
              </a:rPr>
              <a:t>2</a:t>
            </a:r>
            <a:r>
              <a:rPr lang="en-US" baseline="30000" dirty="0" smtClean="0">
                <a:solidFill>
                  <a:schemeClr val="bg1"/>
                </a:solidFill>
              </a:rPr>
              <a:t>nd</a:t>
            </a:r>
            <a:r>
              <a:rPr lang="en-US" dirty="0" smtClean="0">
                <a:solidFill>
                  <a:schemeClr val="bg1"/>
                </a:solidFill>
              </a:rPr>
              <a:t> and PCH development and surrounding </a:t>
            </a:r>
            <a:endParaRPr lang="en-US" dirty="0">
              <a:solidFill>
                <a:schemeClr val="bg1"/>
              </a:solidFill>
            </a:endParaRPr>
          </a:p>
        </p:txBody>
      </p:sp>
    </p:spTree>
    <p:extLst>
      <p:ext uri="{BB962C8B-B14F-4D97-AF65-F5344CB8AC3E}">
        <p14:creationId xmlns:p14="http://schemas.microsoft.com/office/powerpoint/2010/main" val="29227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63879" y="1358857"/>
            <a:ext cx="10722280" cy="4954261"/>
          </a:xfrm>
        </p:spPr>
        <p:txBody>
          <a:bodyPr/>
          <a:lstStyle/>
          <a:p>
            <a:pPr lvl="0"/>
            <a:r>
              <a:rPr lang="en-US" sz="2800" dirty="0">
                <a:solidFill>
                  <a:schemeClr val="bg1"/>
                </a:solidFill>
              </a:rPr>
              <a:t>Voted against policy that would take away property owner discretion. </a:t>
            </a:r>
          </a:p>
          <a:p>
            <a:pPr lvl="0"/>
            <a:r>
              <a:rPr lang="en-US" sz="2800" dirty="0">
                <a:solidFill>
                  <a:schemeClr val="bg1"/>
                </a:solidFill>
              </a:rPr>
              <a:t>Support helping people move to a new location if there was no problem with them as tenants and reason being asked to leave is that the building is being converted or torn down, or if the rent increases so much at once that they cannot afford it and need to move. </a:t>
            </a:r>
          </a:p>
          <a:p>
            <a:pPr lvl="0"/>
            <a:r>
              <a:rPr lang="en-US" sz="2800" dirty="0">
                <a:solidFill>
                  <a:schemeClr val="bg1"/>
                </a:solidFill>
              </a:rPr>
              <a:t>But setting very limited circumstances in which a property owner can ask someone to leave without essentially paying a $4,000 fine isn’t good for our apartment communities, or property owners. </a:t>
            </a:r>
          </a:p>
          <a:p>
            <a:pPr lvl="0"/>
            <a:r>
              <a:rPr lang="en-US" sz="2800" dirty="0">
                <a:solidFill>
                  <a:schemeClr val="bg1"/>
                </a:solidFill>
              </a:rPr>
              <a:t>Issues like this do not solve homelessness, and anyone who tells you otherwise is probably trying to get you ready to swallow a tax or a bond to build low income housing. </a:t>
            </a:r>
          </a:p>
          <a:p>
            <a:endParaRPr lang="en-US" sz="2800" dirty="0">
              <a:solidFill>
                <a:schemeClr val="bg1"/>
              </a:solidFill>
            </a:endParaRPr>
          </a:p>
        </p:txBody>
      </p:sp>
      <p:sp>
        <p:nvSpPr>
          <p:cNvPr id="6" name="Title 5"/>
          <p:cNvSpPr>
            <a:spLocks noGrp="1"/>
          </p:cNvSpPr>
          <p:nvPr>
            <p:ph type="title"/>
          </p:nvPr>
        </p:nvSpPr>
        <p:spPr/>
        <p:txBody>
          <a:bodyPr/>
          <a:lstStyle/>
          <a:p>
            <a:r>
              <a:rPr lang="en-US" dirty="0" smtClean="0">
                <a:solidFill>
                  <a:schemeClr val="bg1"/>
                </a:solidFill>
              </a:rPr>
              <a:t>Tenant Relocation Policy</a:t>
            </a:r>
            <a:endParaRPr lang="en-US" dirty="0">
              <a:solidFill>
                <a:schemeClr val="bg1"/>
              </a:solidFill>
            </a:endParaRPr>
          </a:p>
        </p:txBody>
      </p:sp>
      <p:sp>
        <p:nvSpPr>
          <p:cNvPr id="8" name="Rectangle 7"/>
          <p:cNvSpPr/>
          <p:nvPr/>
        </p:nvSpPr>
        <p:spPr>
          <a:xfrm>
            <a:off x="10221238" y="6407063"/>
            <a:ext cx="1665962" cy="450937"/>
          </a:xfrm>
          <a:prstGeom prst="rect">
            <a:avLst/>
          </a:prstGeom>
          <a:solidFill>
            <a:schemeClr val="accent5">
              <a:lumMod val="75000"/>
            </a:schemeClr>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226702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897540" y="608618"/>
            <a:ext cx="4793714" cy="2078699"/>
          </a:xfrm>
        </p:spPr>
        <p:txBody>
          <a:bodyPr/>
          <a:lstStyle/>
          <a:p>
            <a:r>
              <a:rPr lang="en-ZA" dirty="0"/>
              <a:t>Community hospital </a:t>
            </a:r>
          </a:p>
        </p:txBody>
      </p:sp>
      <p:sp>
        <p:nvSpPr>
          <p:cNvPr id="5" name="Text Placeholder 4"/>
          <p:cNvSpPr>
            <a:spLocks noGrp="1"/>
          </p:cNvSpPr>
          <p:nvPr>
            <p:ph type="body" idx="1"/>
          </p:nvPr>
        </p:nvSpPr>
        <p:spPr>
          <a:xfrm>
            <a:off x="6620720" y="792786"/>
            <a:ext cx="5229158" cy="5767913"/>
          </a:xfrm>
        </p:spPr>
        <p:txBody>
          <a:bodyPr/>
          <a:lstStyle/>
          <a:p>
            <a:pPr marL="342900" indent="-342900">
              <a:buFontTx/>
              <a:buChar char="-"/>
            </a:pPr>
            <a:r>
              <a:rPr lang="en-US" sz="3200" dirty="0"/>
              <a:t>We have reached </a:t>
            </a:r>
            <a:r>
              <a:rPr lang="en-US" sz="3200" dirty="0" smtClean="0"/>
              <a:t>an agreement </a:t>
            </a:r>
            <a:r>
              <a:rPr lang="en-US" sz="3200" dirty="0"/>
              <a:t>on Community Hospital; </a:t>
            </a:r>
          </a:p>
          <a:p>
            <a:pPr marL="342900" indent="-342900">
              <a:buFontTx/>
              <a:buChar char="-"/>
            </a:pPr>
            <a:r>
              <a:rPr lang="en-US" sz="3200" dirty="0"/>
              <a:t>City will commit to $25 million for seismic retrofit over 25 years; </a:t>
            </a:r>
          </a:p>
          <a:p>
            <a:pPr marL="342900" indent="-342900">
              <a:buFontTx/>
              <a:buChar char="-"/>
            </a:pPr>
            <a:r>
              <a:rPr lang="en-US" sz="3200" dirty="0" smtClean="0"/>
              <a:t>Hope </a:t>
            </a:r>
            <a:r>
              <a:rPr lang="en-US" sz="3200" dirty="0"/>
              <a:t>to reopen acute care services by the end of 2019 </a:t>
            </a:r>
          </a:p>
          <a:p>
            <a:pPr marL="342900" indent="-342900">
              <a:buFontTx/>
              <a:buChar char="-"/>
            </a:pPr>
            <a:endParaRPr lang="en-US" sz="3200" dirty="0"/>
          </a:p>
        </p:txBody>
      </p:sp>
      <p:sp>
        <p:nvSpPr>
          <p:cNvPr id="6" name="TextBox 5"/>
          <p:cNvSpPr txBox="1"/>
          <p:nvPr/>
        </p:nvSpPr>
        <p:spPr>
          <a:xfrm>
            <a:off x="10468946" y="6233196"/>
            <a:ext cx="1380931" cy="492107"/>
          </a:xfrm>
          <a:prstGeom prst="rect">
            <a:avLst/>
          </a:prstGeom>
          <a:solidFill>
            <a:schemeClr val="accent5">
              <a:lumMod val="75000"/>
            </a:schemeClr>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822B3227-D658-4F3C-9B4A-DC08E160DB3E}"/>
              </a:ext>
            </a:extLst>
          </p:cNvPr>
          <p:cNvPicPr>
            <a:picLocks noChangeAspect="1"/>
          </p:cNvPicPr>
          <p:nvPr/>
        </p:nvPicPr>
        <p:blipFill>
          <a:blip r:embed="rId2"/>
          <a:stretch>
            <a:fillRect/>
          </a:stretch>
        </p:blipFill>
        <p:spPr>
          <a:xfrm>
            <a:off x="810227" y="2745238"/>
            <a:ext cx="4594987" cy="3063325"/>
          </a:xfrm>
          <a:prstGeom prst="ellipse">
            <a:avLst/>
          </a:prstGeom>
          <a:ln w="190500" cap="rnd">
            <a:solidFill>
              <a:schemeClr val="bg1">
                <a:lumMod val="6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8794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BB1-5E6B-4365-AD9E-DDCE7E972742}"/>
              </a:ext>
            </a:extLst>
          </p:cNvPr>
          <p:cNvSpPr>
            <a:spLocks noGrp="1"/>
          </p:cNvSpPr>
          <p:nvPr>
            <p:ph type="title"/>
          </p:nvPr>
        </p:nvSpPr>
        <p:spPr bwMode="ltGray">
          <a:xfrm>
            <a:off x="458843" y="3840840"/>
            <a:ext cx="5829990" cy="2078699"/>
          </a:xfrm>
        </p:spPr>
        <p:txBody>
          <a:bodyPr/>
          <a:lstStyle/>
          <a:p>
            <a:r>
              <a:rPr lang="en-ZA" dirty="0"/>
              <a:t>Thank You</a:t>
            </a:r>
            <a:br>
              <a:rPr lang="en-ZA" dirty="0"/>
            </a:br>
            <a:r>
              <a:rPr lang="en-ZA" sz="3200" dirty="0"/>
              <a:t>district3@longbeach.gov</a:t>
            </a:r>
          </a:p>
        </p:txBody>
      </p:sp>
      <p:sp>
        <p:nvSpPr>
          <p:cNvPr id="16" name="TextBox 15"/>
          <p:cNvSpPr txBox="1"/>
          <p:nvPr/>
        </p:nvSpPr>
        <p:spPr>
          <a:xfrm>
            <a:off x="10468946" y="6233196"/>
            <a:ext cx="1380931" cy="492107"/>
          </a:xfrm>
          <a:prstGeom prst="rect">
            <a:avLst/>
          </a:prstGeom>
          <a:solidFill>
            <a:schemeClr val="tx2">
              <a:lumMod val="60000"/>
              <a:lumOff val="40000"/>
            </a:schemeClr>
          </a:solidFill>
        </p:spPr>
        <p:txBody>
          <a:bodyPr wrap="square" rtlCol="0">
            <a:spAutoFit/>
          </a:bodyPr>
          <a:lstStyle/>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1216" y="977030"/>
            <a:ext cx="5248661" cy="452189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13318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descr="Logo Backdrop">
            <a:extLst>
              <a:ext uri="{FF2B5EF4-FFF2-40B4-BE49-F238E27FC236}">
                <a16:creationId xmlns:a16="http://schemas.microsoft.com/office/drawing/2014/main" id="{F4E224D4-CF4C-4EC1-B54B-3738143F6391}"/>
              </a:ext>
            </a:extLst>
          </p:cNvPr>
          <p:cNvSpPr/>
          <p:nvPr/>
        </p:nvSpPr>
        <p:spPr>
          <a:xfrm rot="10800000">
            <a:off x="9220655" y="606225"/>
            <a:ext cx="2106487" cy="2078699"/>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lt1"/>
              </a:solidFill>
            </a:endParaRPr>
          </a:p>
        </p:txBody>
      </p:sp>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bwMode="gray">
          <a:xfrm>
            <a:off x="7086599" y="4284991"/>
            <a:ext cx="4801055" cy="2078700"/>
          </a:xfrm>
        </p:spPr>
        <p:txBody>
          <a:bodyPr/>
          <a:lstStyle/>
          <a:p>
            <a:pPr algn="l"/>
            <a:r>
              <a:rPr lang="en-ZA" dirty="0"/>
              <a:t>Agenda Items brought by my office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2706" y="0"/>
            <a:ext cx="4453466" cy="4284991"/>
          </a:xfrm>
          <a:prstGeom prst="ellipse">
            <a:avLst/>
          </a:prstGeom>
          <a:ln>
            <a:noFill/>
          </a:ln>
          <a:effectLst>
            <a:softEdge rad="112500"/>
          </a:effectLst>
        </p:spPr>
      </p:pic>
      <p:sp>
        <p:nvSpPr>
          <p:cNvPr id="6" name="TextBox 5"/>
          <p:cNvSpPr txBox="1"/>
          <p:nvPr/>
        </p:nvSpPr>
        <p:spPr>
          <a:xfrm>
            <a:off x="205317" y="168075"/>
            <a:ext cx="5052484" cy="6555641"/>
          </a:xfrm>
          <a:prstGeom prst="rect">
            <a:avLst/>
          </a:prstGeom>
          <a:noFill/>
          <a:ln w="38100">
            <a:solidFill>
              <a:schemeClr val="bg1"/>
            </a:solidFill>
          </a:ln>
        </p:spPr>
        <p:txBody>
          <a:bodyPr wrap="square" rtlCol="0">
            <a:spAutoFit/>
          </a:bodyPr>
          <a:lstStyle/>
          <a:p>
            <a:pPr marL="285750" indent="-285750">
              <a:buFontTx/>
              <a:buChar char="-"/>
            </a:pPr>
            <a:r>
              <a:rPr lang="en-US" sz="2800" dirty="0">
                <a:solidFill>
                  <a:schemeClr val="bg1"/>
                </a:solidFill>
              </a:rPr>
              <a:t>Bed Audit</a:t>
            </a:r>
          </a:p>
          <a:p>
            <a:pPr marL="285750" indent="-285750">
              <a:buFontTx/>
              <a:buChar char="-"/>
            </a:pPr>
            <a:r>
              <a:rPr lang="en-US" sz="2800" dirty="0">
                <a:solidFill>
                  <a:schemeClr val="bg1"/>
                </a:solidFill>
              </a:rPr>
              <a:t>CPTED Assessment of open spaces </a:t>
            </a:r>
          </a:p>
          <a:p>
            <a:pPr marL="285750" indent="-285750">
              <a:buFontTx/>
              <a:buChar char="-"/>
            </a:pPr>
            <a:r>
              <a:rPr lang="en-US" sz="2800" dirty="0">
                <a:solidFill>
                  <a:schemeClr val="bg1"/>
                </a:solidFill>
              </a:rPr>
              <a:t>Banning scooters on beach bike path </a:t>
            </a:r>
          </a:p>
          <a:p>
            <a:pPr marL="285750" indent="-285750">
              <a:buFontTx/>
              <a:buChar char="-"/>
            </a:pPr>
            <a:r>
              <a:rPr lang="en-US" sz="2800" dirty="0">
                <a:solidFill>
                  <a:schemeClr val="bg1"/>
                </a:solidFill>
              </a:rPr>
              <a:t>Beach enforcement plan </a:t>
            </a:r>
          </a:p>
          <a:p>
            <a:pPr marL="285750" indent="-285750">
              <a:buFontTx/>
              <a:buChar char="-"/>
            </a:pPr>
            <a:r>
              <a:rPr lang="en-US" sz="2800" dirty="0">
                <a:solidFill>
                  <a:schemeClr val="bg1"/>
                </a:solidFill>
              </a:rPr>
              <a:t>Beach signage</a:t>
            </a:r>
          </a:p>
          <a:p>
            <a:pPr marL="285750" indent="-285750">
              <a:buFontTx/>
              <a:buChar char="-"/>
            </a:pPr>
            <a:r>
              <a:rPr lang="en-US" sz="2800" dirty="0">
                <a:solidFill>
                  <a:schemeClr val="bg1"/>
                </a:solidFill>
              </a:rPr>
              <a:t>Comprehensive approach to homelessness</a:t>
            </a:r>
          </a:p>
          <a:p>
            <a:pPr marL="285750" indent="-285750">
              <a:buFontTx/>
              <a:buChar char="-"/>
            </a:pPr>
            <a:r>
              <a:rPr lang="en-US" sz="2800" dirty="0">
                <a:solidFill>
                  <a:schemeClr val="bg1"/>
                </a:solidFill>
              </a:rPr>
              <a:t>Bike registration program and funding for the program</a:t>
            </a:r>
          </a:p>
          <a:p>
            <a:pPr marL="285750" indent="-285750">
              <a:buFontTx/>
              <a:buChar char="-"/>
            </a:pPr>
            <a:r>
              <a:rPr lang="en-US" sz="2800" dirty="0">
                <a:solidFill>
                  <a:schemeClr val="bg1"/>
                </a:solidFill>
              </a:rPr>
              <a:t>Homeless day job program </a:t>
            </a:r>
          </a:p>
          <a:p>
            <a:pPr marL="285750" indent="-285750">
              <a:buFontTx/>
              <a:buChar char="-"/>
            </a:pPr>
            <a:r>
              <a:rPr lang="en-US" sz="2800" dirty="0">
                <a:solidFill>
                  <a:schemeClr val="bg1"/>
                </a:solidFill>
              </a:rPr>
              <a:t>Bike Chop Shop ordinance </a:t>
            </a:r>
          </a:p>
          <a:p>
            <a:pPr marL="285750" indent="-285750">
              <a:buFontTx/>
              <a:buChar char="-"/>
            </a:pPr>
            <a:r>
              <a:rPr lang="en-US" sz="2800" dirty="0">
                <a:solidFill>
                  <a:schemeClr val="bg1"/>
                </a:solidFill>
              </a:rPr>
              <a:t>Smoking Ban at restaurants </a:t>
            </a:r>
          </a:p>
          <a:p>
            <a:pPr marL="285750" indent="-285750">
              <a:buFontTx/>
              <a:buChar char="-"/>
            </a:pPr>
            <a:r>
              <a:rPr lang="en-US" sz="2800" dirty="0">
                <a:solidFill>
                  <a:schemeClr val="bg1"/>
                </a:solidFill>
              </a:rPr>
              <a:t>Banning RV parking </a:t>
            </a:r>
          </a:p>
        </p:txBody>
      </p:sp>
    </p:spTree>
    <p:extLst>
      <p:ext uri="{BB962C8B-B14F-4D97-AF65-F5344CB8AC3E}">
        <p14:creationId xmlns:p14="http://schemas.microsoft.com/office/powerpoint/2010/main" val="30693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691890" y="2061795"/>
            <a:ext cx="4793714" cy="2078699"/>
          </a:xfrm>
        </p:spPr>
        <p:txBody>
          <a:bodyPr/>
          <a:lstStyle/>
          <a:p>
            <a:r>
              <a:rPr lang="en-ZA" dirty="0"/>
              <a:t>Public Safety Initiatives</a:t>
            </a:r>
          </a:p>
        </p:txBody>
      </p:sp>
      <p:sp>
        <p:nvSpPr>
          <p:cNvPr id="5" name="Text Placeholder 4"/>
          <p:cNvSpPr>
            <a:spLocks noGrp="1"/>
          </p:cNvSpPr>
          <p:nvPr>
            <p:ph type="body" idx="1"/>
          </p:nvPr>
        </p:nvSpPr>
        <p:spPr>
          <a:xfrm>
            <a:off x="6864263" y="375781"/>
            <a:ext cx="4985614" cy="6187857"/>
          </a:xfrm>
        </p:spPr>
        <p:txBody>
          <a:bodyPr/>
          <a:lstStyle/>
          <a:p>
            <a:pPr marL="342900" indent="-342900">
              <a:buFontTx/>
              <a:buChar char="-"/>
            </a:pPr>
            <a:r>
              <a:rPr lang="en-US" sz="3200" dirty="0"/>
              <a:t>More Quality of life officers</a:t>
            </a:r>
          </a:p>
          <a:p>
            <a:pPr marL="342900" indent="-342900">
              <a:buFontTx/>
              <a:buChar char="-"/>
            </a:pPr>
            <a:r>
              <a:rPr lang="en-US" sz="3200" dirty="0"/>
              <a:t>More heart teams</a:t>
            </a:r>
          </a:p>
          <a:p>
            <a:pPr marL="342900" indent="-342900">
              <a:buFontTx/>
              <a:buChar char="-"/>
            </a:pPr>
            <a:r>
              <a:rPr lang="en-US" sz="3200" dirty="0"/>
              <a:t>District 3 neighborhood impact prosecutor</a:t>
            </a:r>
          </a:p>
          <a:p>
            <a:pPr marL="342900" indent="-342900">
              <a:buFontTx/>
              <a:buChar char="-"/>
            </a:pPr>
            <a:r>
              <a:rPr lang="en-US" sz="3200" dirty="0"/>
              <a:t>Clinician in the jail</a:t>
            </a:r>
          </a:p>
          <a:p>
            <a:pPr marL="342900" indent="-342900">
              <a:buFontTx/>
              <a:buChar char="-"/>
            </a:pPr>
            <a:r>
              <a:rPr lang="en-US" sz="3200" dirty="0"/>
              <a:t>Property crimes are the biggest challenge</a:t>
            </a:r>
          </a:p>
          <a:p>
            <a:pPr marL="342900" indent="-342900">
              <a:buFontTx/>
              <a:buChar char="-"/>
            </a:pPr>
            <a:r>
              <a:rPr lang="en-US" sz="3200" dirty="0"/>
              <a:t>Increased patrols on the beach</a:t>
            </a:r>
          </a:p>
          <a:p>
            <a:pPr marL="342900" indent="-342900">
              <a:buFontTx/>
              <a:buChar char="-"/>
            </a:pPr>
            <a:endParaRPr lang="en-US" sz="3200" dirty="0"/>
          </a:p>
          <a:p>
            <a:pPr marL="342900" indent="-342900">
              <a:buFontTx/>
              <a:buChar char="-"/>
            </a:pPr>
            <a:endParaRPr lang="en-US" sz="3200" dirty="0"/>
          </a:p>
        </p:txBody>
      </p:sp>
      <p:sp>
        <p:nvSpPr>
          <p:cNvPr id="6" name="TextBox 5"/>
          <p:cNvSpPr txBox="1"/>
          <p:nvPr/>
        </p:nvSpPr>
        <p:spPr>
          <a:xfrm>
            <a:off x="10468946" y="6233196"/>
            <a:ext cx="1380931" cy="492107"/>
          </a:xfrm>
          <a:prstGeom prst="rect">
            <a:avLst/>
          </a:prstGeom>
          <a:solidFill>
            <a:schemeClr val="accent5">
              <a:lumMod val="75000"/>
            </a:schemeClr>
          </a:solidFill>
        </p:spPr>
        <p:txBody>
          <a:bodyPr wrap="square" rtlCol="0">
            <a:spAutoFit/>
          </a:bodyPr>
          <a:lstStyle/>
          <a:p>
            <a:endParaRPr lang="en-US" dirty="0"/>
          </a:p>
        </p:txBody>
      </p:sp>
    </p:spTree>
    <p:extLst>
      <p:ext uri="{BB962C8B-B14F-4D97-AF65-F5344CB8AC3E}">
        <p14:creationId xmlns:p14="http://schemas.microsoft.com/office/powerpoint/2010/main" val="366102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B42237DE-8579-4920-9331-C835DA7AE69A}"/>
              </a:ext>
            </a:extLst>
          </p:cNvPr>
          <p:cNvSpPr>
            <a:spLocks noGrp="1"/>
          </p:cNvSpPr>
          <p:nvPr>
            <p:ph type="body" sz="quarter" idx="30"/>
          </p:nvPr>
        </p:nvSpPr>
        <p:spPr bwMode="gray"/>
        <p:txBody>
          <a:bodyPr/>
          <a:lstStyle/>
          <a:p>
            <a:r>
              <a:rPr lang="en-ZA" dirty="0"/>
              <a:t>24/7</a:t>
            </a:r>
          </a:p>
          <a:p>
            <a:r>
              <a:rPr lang="en-ZA" dirty="0"/>
              <a:t>Shelter</a:t>
            </a:r>
          </a:p>
        </p:txBody>
      </p:sp>
      <p:sp>
        <p:nvSpPr>
          <p:cNvPr id="24" name="Content Placeholder 23">
            <a:extLst>
              <a:ext uri="{FF2B5EF4-FFF2-40B4-BE49-F238E27FC236}">
                <a16:creationId xmlns:a16="http://schemas.microsoft.com/office/drawing/2014/main" id="{B5A11B9F-68B0-405D-8B6F-DDBC74E10DDA}"/>
              </a:ext>
            </a:extLst>
          </p:cNvPr>
          <p:cNvSpPr>
            <a:spLocks noGrp="1"/>
          </p:cNvSpPr>
          <p:nvPr>
            <p:ph sz="half" idx="2"/>
          </p:nvPr>
        </p:nvSpPr>
        <p:spPr bwMode="gray">
          <a:xfrm>
            <a:off x="1945043" y="3903408"/>
            <a:ext cx="2068550" cy="1083968"/>
          </a:xfrm>
        </p:spPr>
        <p:txBody>
          <a:bodyPr/>
          <a:lstStyle/>
          <a:p>
            <a:r>
              <a:rPr lang="en-ZA" sz="1800" dirty="0"/>
              <a:t>Necessary for enforcement  and a bridge for people who need it. </a:t>
            </a:r>
            <a:endParaRPr lang="en-ZA" sz="1800" noProof="1"/>
          </a:p>
        </p:txBody>
      </p:sp>
      <p:sp>
        <p:nvSpPr>
          <p:cNvPr id="31" name="Text Placeholder 30">
            <a:extLst>
              <a:ext uri="{FF2B5EF4-FFF2-40B4-BE49-F238E27FC236}">
                <a16:creationId xmlns:a16="http://schemas.microsoft.com/office/drawing/2014/main" id="{FB4B73B3-17D0-4AD4-A250-23C177FEC520}"/>
              </a:ext>
            </a:extLst>
          </p:cNvPr>
          <p:cNvSpPr>
            <a:spLocks noGrp="1"/>
          </p:cNvSpPr>
          <p:nvPr>
            <p:ph type="body" sz="quarter" idx="31"/>
          </p:nvPr>
        </p:nvSpPr>
        <p:spPr bwMode="gray">
          <a:xfrm>
            <a:off x="8003146" y="2687888"/>
            <a:ext cx="3228571" cy="748549"/>
          </a:xfrm>
        </p:spPr>
        <p:txBody>
          <a:bodyPr/>
          <a:lstStyle/>
          <a:p>
            <a:r>
              <a:rPr lang="en-ZA" sz="3600" dirty="0"/>
              <a:t>Enforcement </a:t>
            </a:r>
          </a:p>
        </p:txBody>
      </p:sp>
      <p:sp>
        <p:nvSpPr>
          <p:cNvPr id="33" name="Text Placeholder 32">
            <a:extLst>
              <a:ext uri="{FF2B5EF4-FFF2-40B4-BE49-F238E27FC236}">
                <a16:creationId xmlns:a16="http://schemas.microsoft.com/office/drawing/2014/main" id="{D57220B4-795B-4602-8E69-5D53D12DCC80}"/>
              </a:ext>
            </a:extLst>
          </p:cNvPr>
          <p:cNvSpPr>
            <a:spLocks noGrp="1"/>
          </p:cNvSpPr>
          <p:nvPr>
            <p:ph type="body" sz="quarter" idx="33"/>
          </p:nvPr>
        </p:nvSpPr>
        <p:spPr bwMode="gray">
          <a:xfrm>
            <a:off x="8192021" y="3824116"/>
            <a:ext cx="3219189" cy="1436210"/>
          </a:xfrm>
        </p:spPr>
        <p:txBody>
          <a:bodyPr/>
          <a:lstStyle/>
          <a:p>
            <a:pPr marL="285750" indent="-285750" algn="l">
              <a:buFontTx/>
              <a:buChar char="-"/>
            </a:pPr>
            <a:r>
              <a:rPr lang="en-ZA" sz="1800" dirty="0"/>
              <a:t>Faster encampment clean-up</a:t>
            </a:r>
          </a:p>
          <a:p>
            <a:pPr marL="285750" indent="-285750" algn="l">
              <a:buFontTx/>
              <a:buChar char="-"/>
            </a:pPr>
            <a:r>
              <a:rPr lang="en-ZA" sz="1800" dirty="0"/>
              <a:t>More patrols</a:t>
            </a:r>
          </a:p>
          <a:p>
            <a:pPr marL="285750" indent="-285750" algn="l">
              <a:buFontTx/>
              <a:buChar char="-"/>
            </a:pPr>
            <a:r>
              <a:rPr lang="en-ZA" sz="1800" dirty="0"/>
              <a:t>Interpretation of recent case law</a:t>
            </a:r>
          </a:p>
          <a:p>
            <a:pPr marL="285750" indent="-285750" algn="l">
              <a:buFontTx/>
              <a:buChar char="-"/>
            </a:pPr>
            <a:endParaRPr lang="en-ZA" sz="1800" noProof="1"/>
          </a:p>
        </p:txBody>
      </p:sp>
      <p:sp>
        <p:nvSpPr>
          <p:cNvPr id="2" name="Text Placeholder 1">
            <a:extLst>
              <a:ext uri="{FF2B5EF4-FFF2-40B4-BE49-F238E27FC236}">
                <a16:creationId xmlns:a16="http://schemas.microsoft.com/office/drawing/2014/main" id="{8A326F89-BEF6-4EB6-94DD-7B443FAADD13}"/>
              </a:ext>
            </a:extLst>
          </p:cNvPr>
          <p:cNvSpPr>
            <a:spLocks noGrp="1"/>
          </p:cNvSpPr>
          <p:nvPr>
            <p:ph type="body" sz="quarter" idx="32"/>
          </p:nvPr>
        </p:nvSpPr>
        <p:spPr bwMode="gray">
          <a:xfrm>
            <a:off x="5406103" y="2205688"/>
            <a:ext cx="2597043" cy="1440000"/>
          </a:xfrm>
        </p:spPr>
        <p:txBody>
          <a:bodyPr/>
          <a:lstStyle/>
          <a:p>
            <a:r>
              <a:rPr lang="en-ZA" sz="4400" dirty="0"/>
              <a:t>Service focus</a:t>
            </a:r>
          </a:p>
        </p:txBody>
      </p:sp>
      <p:sp>
        <p:nvSpPr>
          <p:cNvPr id="3" name="Text Placeholder 2">
            <a:extLst>
              <a:ext uri="{FF2B5EF4-FFF2-40B4-BE49-F238E27FC236}">
                <a16:creationId xmlns:a16="http://schemas.microsoft.com/office/drawing/2014/main" id="{78DFB89F-B673-46A9-9582-849B9C73C014}"/>
              </a:ext>
            </a:extLst>
          </p:cNvPr>
          <p:cNvSpPr>
            <a:spLocks noGrp="1"/>
          </p:cNvSpPr>
          <p:nvPr>
            <p:ph type="body" sz="quarter" idx="34"/>
          </p:nvPr>
        </p:nvSpPr>
        <p:spPr bwMode="gray">
          <a:xfrm>
            <a:off x="5714624" y="4085392"/>
            <a:ext cx="1980000" cy="720000"/>
          </a:xfrm>
        </p:spPr>
        <p:txBody>
          <a:bodyPr/>
          <a:lstStyle/>
          <a:p>
            <a:r>
              <a:rPr lang="en-ZA" sz="1800" dirty="0"/>
              <a:t>Multi-Departmental Collaboration </a:t>
            </a:r>
            <a:endParaRPr lang="en-ZA" sz="1800" noProof="1"/>
          </a:p>
        </p:txBody>
      </p:sp>
      <p:sp>
        <p:nvSpPr>
          <p:cNvPr id="23" name="Title 22">
            <a:extLst>
              <a:ext uri="{FF2B5EF4-FFF2-40B4-BE49-F238E27FC236}">
                <a16:creationId xmlns:a16="http://schemas.microsoft.com/office/drawing/2014/main" id="{5FB75C3E-5885-49DD-8190-BB1E8C511A7E}"/>
              </a:ext>
            </a:extLst>
          </p:cNvPr>
          <p:cNvSpPr>
            <a:spLocks noGrp="1"/>
          </p:cNvSpPr>
          <p:nvPr>
            <p:ph type="title"/>
          </p:nvPr>
        </p:nvSpPr>
        <p:spPr/>
        <p:txBody>
          <a:bodyPr/>
          <a:lstStyle/>
          <a:p>
            <a:r>
              <a:rPr lang="en-ZA" sz="3600" dirty="0">
                <a:solidFill>
                  <a:schemeClr val="bg1"/>
                </a:solidFill>
              </a:rPr>
              <a:t>Homelessness</a:t>
            </a:r>
          </a:p>
        </p:txBody>
      </p:sp>
      <p:sp>
        <p:nvSpPr>
          <p:cNvPr id="15" name="TextBox 14"/>
          <p:cNvSpPr txBox="1"/>
          <p:nvPr/>
        </p:nvSpPr>
        <p:spPr>
          <a:xfrm>
            <a:off x="10468946" y="6233196"/>
            <a:ext cx="1380931" cy="492107"/>
          </a:xfrm>
          <a:prstGeom prst="rect">
            <a:avLst/>
          </a:prstGeom>
          <a:solidFill>
            <a:schemeClr val="accent5">
              <a:lumMod val="75000"/>
            </a:schemeClr>
          </a:solidFill>
        </p:spPr>
        <p:txBody>
          <a:bodyPr wrap="square" rtlCol="0">
            <a:spAutoFit/>
          </a:bodyPr>
          <a:lstStyle/>
          <a:p>
            <a:endParaRPr lang="en-US" dirty="0"/>
          </a:p>
        </p:txBody>
      </p:sp>
    </p:spTree>
    <p:extLst>
      <p:ext uri="{BB962C8B-B14F-4D97-AF65-F5344CB8AC3E}">
        <p14:creationId xmlns:p14="http://schemas.microsoft.com/office/powerpoint/2010/main" val="4252466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descr="Logo Backdrop">
            <a:extLst>
              <a:ext uri="{FF2B5EF4-FFF2-40B4-BE49-F238E27FC236}">
                <a16:creationId xmlns:a16="http://schemas.microsoft.com/office/drawing/2014/main" id="{F4E224D4-CF4C-4EC1-B54B-3738143F6391}"/>
              </a:ext>
            </a:extLst>
          </p:cNvPr>
          <p:cNvSpPr/>
          <p:nvPr/>
        </p:nvSpPr>
        <p:spPr>
          <a:xfrm rot="10800000">
            <a:off x="9220655" y="606225"/>
            <a:ext cx="2106487" cy="2078699"/>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lt1"/>
              </a:solidFill>
            </a:endParaRPr>
          </a:p>
        </p:txBody>
      </p:sp>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bwMode="gray">
          <a:xfrm>
            <a:off x="7086599" y="4284991"/>
            <a:ext cx="4801055" cy="2078700"/>
          </a:xfrm>
        </p:spPr>
        <p:txBody>
          <a:bodyPr/>
          <a:lstStyle/>
          <a:p>
            <a:pPr algn="l"/>
            <a:r>
              <a:rPr lang="en-ZA" dirty="0"/>
              <a:t>Parks &amp; Facilities</a:t>
            </a:r>
          </a:p>
        </p:txBody>
      </p:sp>
      <p:sp>
        <p:nvSpPr>
          <p:cNvPr id="6" name="TextBox 5"/>
          <p:cNvSpPr txBox="1"/>
          <p:nvPr/>
        </p:nvSpPr>
        <p:spPr>
          <a:xfrm>
            <a:off x="304346" y="151179"/>
            <a:ext cx="5052484" cy="6555641"/>
          </a:xfrm>
          <a:prstGeom prst="rect">
            <a:avLst/>
          </a:prstGeom>
          <a:noFill/>
          <a:ln w="38100">
            <a:solidFill>
              <a:schemeClr val="bg1"/>
            </a:solidFill>
          </a:ln>
        </p:spPr>
        <p:txBody>
          <a:bodyPr wrap="square" rtlCol="0">
            <a:spAutoFit/>
          </a:bodyPr>
          <a:lstStyle/>
          <a:p>
            <a:pPr marL="285750" indent="-285750">
              <a:buFontTx/>
              <a:buChar char="-"/>
            </a:pPr>
            <a:r>
              <a:rPr lang="en-US" sz="2800" dirty="0">
                <a:solidFill>
                  <a:schemeClr val="bg1"/>
                </a:solidFill>
              </a:rPr>
              <a:t>Red Car Greenbelt – improved maintenance </a:t>
            </a:r>
          </a:p>
          <a:p>
            <a:pPr marL="285750" indent="-285750">
              <a:buFontTx/>
              <a:buChar char="-"/>
            </a:pPr>
            <a:r>
              <a:rPr lang="en-US" sz="2800" dirty="0">
                <a:solidFill>
                  <a:schemeClr val="bg1"/>
                </a:solidFill>
              </a:rPr>
              <a:t>Municipal band funded at current levels</a:t>
            </a:r>
          </a:p>
          <a:p>
            <a:pPr marL="285750" indent="-285750">
              <a:buFontTx/>
              <a:buChar char="-"/>
            </a:pPr>
            <a:r>
              <a:rPr lang="en-US" sz="2800" dirty="0">
                <a:solidFill>
                  <a:schemeClr val="bg1"/>
                </a:solidFill>
              </a:rPr>
              <a:t>Lighting through Marina Vista Park</a:t>
            </a:r>
          </a:p>
          <a:p>
            <a:pPr marL="285750" indent="-285750">
              <a:buFontTx/>
              <a:buChar char="-"/>
            </a:pPr>
            <a:r>
              <a:rPr lang="en-US" sz="2800" dirty="0" err="1">
                <a:solidFill>
                  <a:schemeClr val="bg1"/>
                </a:solidFill>
              </a:rPr>
              <a:t>Bayshore</a:t>
            </a:r>
            <a:r>
              <a:rPr lang="en-US" sz="2800" dirty="0">
                <a:solidFill>
                  <a:schemeClr val="bg1"/>
                </a:solidFill>
              </a:rPr>
              <a:t> Lifeguard Station </a:t>
            </a:r>
          </a:p>
          <a:p>
            <a:pPr marL="285750" indent="-285750">
              <a:buFontTx/>
              <a:buChar char="-"/>
            </a:pPr>
            <a:r>
              <a:rPr lang="en-US" sz="2800" dirty="0">
                <a:solidFill>
                  <a:schemeClr val="bg1"/>
                </a:solidFill>
              </a:rPr>
              <a:t>Leeway Sailing Center Pier</a:t>
            </a:r>
          </a:p>
          <a:p>
            <a:pPr marL="285750" indent="-285750">
              <a:buFontTx/>
              <a:buChar char="-"/>
            </a:pPr>
            <a:r>
              <a:rPr lang="en-US" sz="2800" dirty="0">
                <a:solidFill>
                  <a:schemeClr val="bg1"/>
                </a:solidFill>
              </a:rPr>
              <a:t>Recreation in the Bay</a:t>
            </a:r>
          </a:p>
          <a:p>
            <a:pPr marL="285750" indent="-285750">
              <a:buFontTx/>
              <a:buChar char="-"/>
            </a:pPr>
            <a:r>
              <a:rPr lang="en-US" sz="2800" dirty="0">
                <a:solidFill>
                  <a:schemeClr val="bg1"/>
                </a:solidFill>
              </a:rPr>
              <a:t>Improvements to </a:t>
            </a:r>
            <a:r>
              <a:rPr lang="en-US" sz="2800" dirty="0" err="1">
                <a:solidFill>
                  <a:schemeClr val="bg1"/>
                </a:solidFill>
              </a:rPr>
              <a:t>Bayshore</a:t>
            </a:r>
            <a:r>
              <a:rPr lang="en-US" sz="2800" dirty="0">
                <a:solidFill>
                  <a:schemeClr val="bg1"/>
                </a:solidFill>
              </a:rPr>
              <a:t> </a:t>
            </a:r>
            <a:r>
              <a:rPr lang="en-US" sz="2800" dirty="0" smtClean="0">
                <a:solidFill>
                  <a:schemeClr val="bg1"/>
                </a:solidFill>
              </a:rPr>
              <a:t>Library </a:t>
            </a:r>
            <a:r>
              <a:rPr lang="en-US" sz="2800" smtClean="0">
                <a:solidFill>
                  <a:schemeClr val="bg1"/>
                </a:solidFill>
              </a:rPr>
              <a:t>are coming! </a:t>
            </a:r>
            <a:endParaRPr lang="en-US" sz="2800" dirty="0">
              <a:solidFill>
                <a:schemeClr val="bg1"/>
              </a:solidFill>
            </a:endParaRPr>
          </a:p>
          <a:p>
            <a:pPr marL="285750" indent="-285750">
              <a:buFontTx/>
              <a:buChar char="-"/>
            </a:pPr>
            <a:r>
              <a:rPr lang="en-US" sz="2800" dirty="0">
                <a:solidFill>
                  <a:schemeClr val="bg1"/>
                </a:solidFill>
              </a:rPr>
              <a:t>Improvements to medians</a:t>
            </a:r>
          </a:p>
          <a:p>
            <a:pPr marL="285750" indent="-285750">
              <a:buFontTx/>
              <a:buChar char="-"/>
            </a:pPr>
            <a:r>
              <a:rPr lang="en-US" sz="2800" dirty="0">
                <a:solidFill>
                  <a:schemeClr val="bg1"/>
                </a:solidFill>
              </a:rPr>
              <a:t>Working on new neighborhood park for UPENA</a:t>
            </a:r>
          </a:p>
          <a:p>
            <a:pPr marL="285750" indent="-285750">
              <a:buFontTx/>
              <a:buChar char="-"/>
            </a:pPr>
            <a:endParaRPr lang="en-US" sz="28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163" y="606225"/>
            <a:ext cx="4403925" cy="44039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3871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557923" y="842713"/>
            <a:ext cx="4099187" cy="2078700"/>
          </a:xfrm>
        </p:spPr>
        <p:txBody>
          <a:bodyPr/>
          <a:lstStyle/>
          <a:p>
            <a:r>
              <a:rPr lang="en-US" dirty="0"/>
              <a:t>Colorado Lagoon</a:t>
            </a:r>
          </a:p>
        </p:txBody>
      </p:sp>
      <p:sp>
        <p:nvSpPr>
          <p:cNvPr id="7" name="Subtitle 6"/>
          <p:cNvSpPr>
            <a:spLocks noGrp="1"/>
          </p:cNvSpPr>
          <p:nvPr>
            <p:ph type="subTitle" idx="1"/>
          </p:nvPr>
        </p:nvSpPr>
        <p:spPr>
          <a:xfrm>
            <a:off x="7086600" y="3763109"/>
            <a:ext cx="4183649" cy="2714254"/>
          </a:xfrm>
        </p:spPr>
        <p:txBody>
          <a:bodyPr/>
          <a:lstStyle/>
          <a:p>
            <a:pPr marL="342900" indent="-342900" algn="l">
              <a:buFont typeface="Wingdings" panose="05000000000000000000" pitchFamily="2" charset="2"/>
              <a:buChar char="§"/>
            </a:pPr>
            <a:r>
              <a:rPr lang="en-US" dirty="0"/>
              <a:t>Long Term sustainable Asset</a:t>
            </a:r>
          </a:p>
          <a:p>
            <a:pPr marL="342900" indent="-342900" algn="l">
              <a:buFont typeface="Wingdings" panose="05000000000000000000" pitchFamily="2" charset="2"/>
              <a:buChar char="§"/>
            </a:pPr>
            <a:r>
              <a:rPr lang="en-US" dirty="0"/>
              <a:t>Open Channel between Marine Stadium and Colorado Lagoon</a:t>
            </a:r>
          </a:p>
          <a:p>
            <a:pPr marL="342900" indent="-342900" algn="l">
              <a:buFont typeface="Wingdings" panose="05000000000000000000" pitchFamily="2" charset="2"/>
              <a:buChar char="§"/>
            </a:pPr>
            <a:r>
              <a:rPr lang="en-US" dirty="0"/>
              <a:t>First Coastal Mitigation Bank in CA</a:t>
            </a:r>
          </a:p>
          <a:p>
            <a:pPr marL="342900" indent="-342900" algn="l">
              <a:buFont typeface="Wingdings" panose="05000000000000000000" pitchFamily="2" charset="2"/>
              <a:buChar char="§"/>
            </a:pPr>
            <a:endParaRPr lang="en-US" dirty="0"/>
          </a:p>
        </p:txBody>
      </p:sp>
      <p:pic>
        <p:nvPicPr>
          <p:cNvPr id="10" name="Picture Placeholder 9"/>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408" r="17408"/>
          <a:stretch>
            <a:fillRect/>
          </a:stretch>
        </p:blipFill>
        <p:spPr/>
      </p:pic>
      <p:sp>
        <p:nvSpPr>
          <p:cNvPr id="9" name="AutoShape 2" descr="Image result for Colorado Lagoon Long Bea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10619618" y="6292697"/>
            <a:ext cx="1301261" cy="369332"/>
          </a:xfrm>
          <a:prstGeom prst="rect">
            <a:avLst/>
          </a:prstGeom>
          <a:solidFill>
            <a:schemeClr val="accent1"/>
          </a:solidFill>
        </p:spPr>
        <p:txBody>
          <a:bodyPr wrap="square" rtlCol="0">
            <a:spAutoFit/>
          </a:bodyPr>
          <a:lstStyle/>
          <a:p>
            <a:endParaRPr lang="en-US"/>
          </a:p>
        </p:txBody>
      </p:sp>
    </p:spTree>
    <p:extLst>
      <p:ext uri="{BB962C8B-B14F-4D97-AF65-F5344CB8AC3E}">
        <p14:creationId xmlns:p14="http://schemas.microsoft.com/office/powerpoint/2010/main" val="3958159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0291" y="348211"/>
            <a:ext cx="10656277" cy="6305475"/>
          </a:xfrm>
          <a:prstGeom prst="rect">
            <a:avLst/>
          </a:prstGeom>
          <a:gradFill flip="none" rotWithShape="1">
            <a:gsLst>
              <a:gs pos="0">
                <a:srgbClr val="375560">
                  <a:shade val="30000"/>
                  <a:satMod val="115000"/>
                </a:srgbClr>
              </a:gs>
              <a:gs pos="50000">
                <a:srgbClr val="375560">
                  <a:shade val="67500"/>
                  <a:satMod val="115000"/>
                </a:srgbClr>
              </a:gs>
              <a:gs pos="100000">
                <a:srgbClr val="375560">
                  <a:shade val="100000"/>
                  <a:satMod val="115000"/>
                </a:srgbClr>
              </a:gs>
            </a:gsLst>
            <a:lin ang="2700000" scaled="1"/>
            <a:tileRect/>
          </a:gradFill>
          <a:ln>
            <a:solidFill>
              <a:srgbClr val="1F4353"/>
            </a:solidFill>
          </a:ln>
          <a:effectLst>
            <a:softEdge rad="12700"/>
          </a:effectLst>
        </p:spPr>
      </p:pic>
      <p:sp>
        <p:nvSpPr>
          <p:cNvPr id="5" name="Title 2"/>
          <p:cNvSpPr txBox="1">
            <a:spLocks/>
          </p:cNvSpPr>
          <p:nvPr/>
        </p:nvSpPr>
        <p:spPr>
          <a:xfrm>
            <a:off x="2093595" y="16474"/>
            <a:ext cx="8004810" cy="685800"/>
          </a:xfrm>
          <a:prstGeom prst="rect">
            <a:avLst/>
          </a:prstGeom>
        </p:spPr>
        <p:txBody>
          <a:bodyPr/>
          <a:lstStyle>
            <a:lvl1pPr algn="l" defTabSz="914400" rtl="0" eaLnBrk="1" latinLnBrk="0" hangingPunct="1">
              <a:spcBef>
                <a:spcPct val="0"/>
              </a:spcBef>
              <a:buNone/>
              <a:defRPr sz="3000" kern="1200" spc="0" baseline="0">
                <a:solidFill>
                  <a:schemeClr val="tx2"/>
                </a:solidFill>
                <a:latin typeface="Segoe UI" panose="020B0502040204020203" pitchFamily="34" charset="0"/>
                <a:ea typeface="Segoe UI" panose="020B0502040204020203" pitchFamily="34" charset="0"/>
                <a:cs typeface="Segoe UI" panose="020B0502040204020203" pitchFamily="34" charset="0"/>
              </a:defRPr>
            </a:lvl1pPr>
          </a:lstStyle>
          <a:p>
            <a:pPr algn="ctr"/>
            <a:r>
              <a:rPr lang="en-US" dirty="0"/>
              <a:t>Proposed Open Channel</a:t>
            </a:r>
          </a:p>
        </p:txBody>
      </p:sp>
      <p:sp>
        <p:nvSpPr>
          <p:cNvPr id="10" name="Freeform: Shape 9">
            <a:extLst>
              <a:ext uri="{FF2B5EF4-FFF2-40B4-BE49-F238E27FC236}">
                <a16:creationId xmlns:a16="http://schemas.microsoft.com/office/drawing/2014/main" id="{AC95B10F-52A5-4D80-A257-2C0BEBA8ACAF}"/>
              </a:ext>
            </a:extLst>
          </p:cNvPr>
          <p:cNvSpPr/>
          <p:nvPr/>
        </p:nvSpPr>
        <p:spPr>
          <a:xfrm>
            <a:off x="6115617" y="3525864"/>
            <a:ext cx="678166" cy="322313"/>
          </a:xfrm>
          <a:custGeom>
            <a:avLst/>
            <a:gdLst>
              <a:gd name="connsiteX0" fmla="*/ 16102 w 678166"/>
              <a:gd name="connsiteY0" fmla="*/ 768 h 322313"/>
              <a:gd name="connsiteX1" fmla="*/ 63727 w 678166"/>
              <a:gd name="connsiteY1" fmla="*/ 3150 h 322313"/>
              <a:gd name="connsiteX2" fmla="*/ 97064 w 678166"/>
              <a:gd name="connsiteY2" fmla="*/ 5531 h 322313"/>
              <a:gd name="connsiteX3" fmla="*/ 156596 w 678166"/>
              <a:gd name="connsiteY3" fmla="*/ 3150 h 322313"/>
              <a:gd name="connsiteX4" fmla="*/ 199458 w 678166"/>
              <a:gd name="connsiteY4" fmla="*/ 5531 h 322313"/>
              <a:gd name="connsiteX5" fmla="*/ 213746 w 678166"/>
              <a:gd name="connsiteY5" fmla="*/ 10293 h 322313"/>
              <a:gd name="connsiteX6" fmla="*/ 220889 w 678166"/>
              <a:gd name="connsiteY6" fmla="*/ 12675 h 322313"/>
              <a:gd name="connsiteX7" fmla="*/ 249464 w 678166"/>
              <a:gd name="connsiteY7" fmla="*/ 10293 h 322313"/>
              <a:gd name="connsiteX8" fmla="*/ 275658 w 678166"/>
              <a:gd name="connsiteY8" fmla="*/ 5531 h 322313"/>
              <a:gd name="connsiteX9" fmla="*/ 285183 w 678166"/>
              <a:gd name="connsiteY9" fmla="*/ 7912 h 322313"/>
              <a:gd name="connsiteX10" fmla="*/ 299471 w 678166"/>
              <a:gd name="connsiteY10" fmla="*/ 17437 h 322313"/>
              <a:gd name="connsiteX11" fmla="*/ 313758 w 678166"/>
              <a:gd name="connsiteY11" fmla="*/ 26962 h 322313"/>
              <a:gd name="connsiteX12" fmla="*/ 328046 w 678166"/>
              <a:gd name="connsiteY12" fmla="*/ 36487 h 322313"/>
              <a:gd name="connsiteX13" fmla="*/ 335189 w 678166"/>
              <a:gd name="connsiteY13" fmla="*/ 41250 h 322313"/>
              <a:gd name="connsiteX14" fmla="*/ 347096 w 678166"/>
              <a:gd name="connsiteY14" fmla="*/ 50775 h 322313"/>
              <a:gd name="connsiteX15" fmla="*/ 359002 w 678166"/>
              <a:gd name="connsiteY15" fmla="*/ 60300 h 322313"/>
              <a:gd name="connsiteX16" fmla="*/ 366146 w 678166"/>
              <a:gd name="connsiteY16" fmla="*/ 67443 h 322313"/>
              <a:gd name="connsiteX17" fmla="*/ 380433 w 678166"/>
              <a:gd name="connsiteY17" fmla="*/ 74587 h 322313"/>
              <a:gd name="connsiteX18" fmla="*/ 394721 w 678166"/>
              <a:gd name="connsiteY18" fmla="*/ 84112 h 322313"/>
              <a:gd name="connsiteX19" fmla="*/ 399483 w 678166"/>
              <a:gd name="connsiteY19" fmla="*/ 91256 h 322313"/>
              <a:gd name="connsiteX20" fmla="*/ 406627 w 678166"/>
              <a:gd name="connsiteY20" fmla="*/ 93637 h 322313"/>
              <a:gd name="connsiteX21" fmla="*/ 413771 w 678166"/>
              <a:gd name="connsiteY21" fmla="*/ 98400 h 322313"/>
              <a:gd name="connsiteX22" fmla="*/ 425677 w 678166"/>
              <a:gd name="connsiteY22" fmla="*/ 107925 h 322313"/>
              <a:gd name="connsiteX23" fmla="*/ 432821 w 678166"/>
              <a:gd name="connsiteY23" fmla="*/ 115068 h 322313"/>
              <a:gd name="connsiteX24" fmla="*/ 447108 w 678166"/>
              <a:gd name="connsiteY24" fmla="*/ 124593 h 322313"/>
              <a:gd name="connsiteX25" fmla="*/ 454252 w 678166"/>
              <a:gd name="connsiteY25" fmla="*/ 129356 h 322313"/>
              <a:gd name="connsiteX26" fmla="*/ 461396 w 678166"/>
              <a:gd name="connsiteY26" fmla="*/ 134118 h 322313"/>
              <a:gd name="connsiteX27" fmla="*/ 466158 w 678166"/>
              <a:gd name="connsiteY27" fmla="*/ 141262 h 322313"/>
              <a:gd name="connsiteX28" fmla="*/ 480446 w 678166"/>
              <a:gd name="connsiteY28" fmla="*/ 150787 h 322313"/>
              <a:gd name="connsiteX29" fmla="*/ 485208 w 678166"/>
              <a:gd name="connsiteY29" fmla="*/ 157931 h 322313"/>
              <a:gd name="connsiteX30" fmla="*/ 492352 w 678166"/>
              <a:gd name="connsiteY30" fmla="*/ 160312 h 322313"/>
              <a:gd name="connsiteX31" fmla="*/ 499496 w 678166"/>
              <a:gd name="connsiteY31" fmla="*/ 165075 h 322313"/>
              <a:gd name="connsiteX32" fmla="*/ 511402 w 678166"/>
              <a:gd name="connsiteY32" fmla="*/ 174600 h 322313"/>
              <a:gd name="connsiteX33" fmla="*/ 523308 w 678166"/>
              <a:gd name="connsiteY33" fmla="*/ 184125 h 322313"/>
              <a:gd name="connsiteX34" fmla="*/ 528071 w 678166"/>
              <a:gd name="connsiteY34" fmla="*/ 191268 h 322313"/>
              <a:gd name="connsiteX35" fmla="*/ 535214 w 678166"/>
              <a:gd name="connsiteY35" fmla="*/ 193650 h 322313"/>
              <a:gd name="connsiteX36" fmla="*/ 549502 w 678166"/>
              <a:gd name="connsiteY36" fmla="*/ 203175 h 322313"/>
              <a:gd name="connsiteX37" fmla="*/ 570933 w 678166"/>
              <a:gd name="connsiteY37" fmla="*/ 217462 h 322313"/>
              <a:gd name="connsiteX38" fmla="*/ 578077 w 678166"/>
              <a:gd name="connsiteY38" fmla="*/ 222225 h 322313"/>
              <a:gd name="connsiteX39" fmla="*/ 585221 w 678166"/>
              <a:gd name="connsiteY39" fmla="*/ 224606 h 322313"/>
              <a:gd name="connsiteX40" fmla="*/ 606652 w 678166"/>
              <a:gd name="connsiteY40" fmla="*/ 238893 h 322313"/>
              <a:gd name="connsiteX41" fmla="*/ 613796 w 678166"/>
              <a:gd name="connsiteY41" fmla="*/ 243656 h 322313"/>
              <a:gd name="connsiteX42" fmla="*/ 632846 w 678166"/>
              <a:gd name="connsiteY42" fmla="*/ 260325 h 322313"/>
              <a:gd name="connsiteX43" fmla="*/ 639989 w 678166"/>
              <a:gd name="connsiteY43" fmla="*/ 265087 h 322313"/>
              <a:gd name="connsiteX44" fmla="*/ 649514 w 678166"/>
              <a:gd name="connsiteY44" fmla="*/ 274612 h 322313"/>
              <a:gd name="connsiteX45" fmla="*/ 651896 w 678166"/>
              <a:gd name="connsiteY45" fmla="*/ 281756 h 322313"/>
              <a:gd name="connsiteX46" fmla="*/ 663802 w 678166"/>
              <a:gd name="connsiteY46" fmla="*/ 293662 h 322313"/>
              <a:gd name="connsiteX47" fmla="*/ 666183 w 678166"/>
              <a:gd name="connsiteY47" fmla="*/ 300806 h 322313"/>
              <a:gd name="connsiteX48" fmla="*/ 675708 w 678166"/>
              <a:gd name="connsiteY48" fmla="*/ 315093 h 322313"/>
              <a:gd name="connsiteX49" fmla="*/ 670946 w 678166"/>
              <a:gd name="connsiteY49" fmla="*/ 319856 h 322313"/>
              <a:gd name="connsiteX50" fmla="*/ 666183 w 678166"/>
              <a:gd name="connsiteY50" fmla="*/ 312712 h 322313"/>
              <a:gd name="connsiteX51" fmla="*/ 659039 w 678166"/>
              <a:gd name="connsiteY51" fmla="*/ 310331 h 322313"/>
              <a:gd name="connsiteX52" fmla="*/ 651896 w 678166"/>
              <a:gd name="connsiteY52" fmla="*/ 305568 h 322313"/>
              <a:gd name="connsiteX53" fmla="*/ 637608 w 678166"/>
              <a:gd name="connsiteY53" fmla="*/ 300806 h 322313"/>
              <a:gd name="connsiteX54" fmla="*/ 623321 w 678166"/>
              <a:gd name="connsiteY54" fmla="*/ 296043 h 322313"/>
              <a:gd name="connsiteX55" fmla="*/ 616177 w 678166"/>
              <a:gd name="connsiteY55" fmla="*/ 291281 h 322313"/>
              <a:gd name="connsiteX56" fmla="*/ 601889 w 678166"/>
              <a:gd name="connsiteY56" fmla="*/ 286518 h 322313"/>
              <a:gd name="connsiteX57" fmla="*/ 594746 w 678166"/>
              <a:gd name="connsiteY57" fmla="*/ 284137 h 322313"/>
              <a:gd name="connsiteX58" fmla="*/ 561408 w 678166"/>
              <a:gd name="connsiteY58" fmla="*/ 274612 h 322313"/>
              <a:gd name="connsiteX59" fmla="*/ 554264 w 678166"/>
              <a:gd name="connsiteY59" fmla="*/ 272231 h 322313"/>
              <a:gd name="connsiteX60" fmla="*/ 547121 w 678166"/>
              <a:gd name="connsiteY60" fmla="*/ 269850 h 322313"/>
              <a:gd name="connsiteX61" fmla="*/ 539977 w 678166"/>
              <a:gd name="connsiteY61" fmla="*/ 265087 h 322313"/>
              <a:gd name="connsiteX62" fmla="*/ 525689 w 678166"/>
              <a:gd name="connsiteY62" fmla="*/ 260325 h 322313"/>
              <a:gd name="connsiteX63" fmla="*/ 518546 w 678166"/>
              <a:gd name="connsiteY63" fmla="*/ 255562 h 322313"/>
              <a:gd name="connsiteX64" fmla="*/ 494733 w 678166"/>
              <a:gd name="connsiteY64" fmla="*/ 248418 h 322313"/>
              <a:gd name="connsiteX65" fmla="*/ 480446 w 678166"/>
              <a:gd name="connsiteY65" fmla="*/ 243656 h 322313"/>
              <a:gd name="connsiteX66" fmla="*/ 473302 w 678166"/>
              <a:gd name="connsiteY66" fmla="*/ 241275 h 322313"/>
              <a:gd name="connsiteX67" fmla="*/ 466158 w 678166"/>
              <a:gd name="connsiteY67" fmla="*/ 236512 h 322313"/>
              <a:gd name="connsiteX68" fmla="*/ 451871 w 678166"/>
              <a:gd name="connsiteY68" fmla="*/ 231750 h 322313"/>
              <a:gd name="connsiteX69" fmla="*/ 437583 w 678166"/>
              <a:gd name="connsiteY69" fmla="*/ 224606 h 322313"/>
              <a:gd name="connsiteX70" fmla="*/ 416152 w 678166"/>
              <a:gd name="connsiteY70" fmla="*/ 215081 h 322313"/>
              <a:gd name="connsiteX71" fmla="*/ 401864 w 678166"/>
              <a:gd name="connsiteY71" fmla="*/ 210318 h 322313"/>
              <a:gd name="connsiteX72" fmla="*/ 394721 w 678166"/>
              <a:gd name="connsiteY72" fmla="*/ 207937 h 322313"/>
              <a:gd name="connsiteX73" fmla="*/ 387577 w 678166"/>
              <a:gd name="connsiteY73" fmla="*/ 203175 h 322313"/>
              <a:gd name="connsiteX74" fmla="*/ 366146 w 678166"/>
              <a:gd name="connsiteY74" fmla="*/ 196031 h 322313"/>
              <a:gd name="connsiteX75" fmla="*/ 351858 w 678166"/>
              <a:gd name="connsiteY75" fmla="*/ 191268 h 322313"/>
              <a:gd name="connsiteX76" fmla="*/ 330427 w 678166"/>
              <a:gd name="connsiteY76" fmla="*/ 181743 h 322313"/>
              <a:gd name="connsiteX77" fmla="*/ 323283 w 678166"/>
              <a:gd name="connsiteY77" fmla="*/ 179362 h 322313"/>
              <a:gd name="connsiteX78" fmla="*/ 316139 w 678166"/>
              <a:gd name="connsiteY78" fmla="*/ 176981 h 322313"/>
              <a:gd name="connsiteX79" fmla="*/ 282802 w 678166"/>
              <a:gd name="connsiteY79" fmla="*/ 174600 h 322313"/>
              <a:gd name="connsiteX80" fmla="*/ 251846 w 678166"/>
              <a:gd name="connsiteY80" fmla="*/ 169837 h 322313"/>
              <a:gd name="connsiteX81" fmla="*/ 237558 w 678166"/>
              <a:gd name="connsiteY81" fmla="*/ 165075 h 322313"/>
              <a:gd name="connsiteX82" fmla="*/ 230414 w 678166"/>
              <a:gd name="connsiteY82" fmla="*/ 162693 h 322313"/>
              <a:gd name="connsiteX83" fmla="*/ 223271 w 678166"/>
              <a:gd name="connsiteY83" fmla="*/ 157931 h 322313"/>
              <a:gd name="connsiteX84" fmla="*/ 199458 w 678166"/>
              <a:gd name="connsiteY84" fmla="*/ 150787 h 322313"/>
              <a:gd name="connsiteX85" fmla="*/ 185171 w 678166"/>
              <a:gd name="connsiteY85" fmla="*/ 143643 h 322313"/>
              <a:gd name="connsiteX86" fmla="*/ 170883 w 678166"/>
              <a:gd name="connsiteY86" fmla="*/ 136500 h 322313"/>
              <a:gd name="connsiteX87" fmla="*/ 163739 w 678166"/>
              <a:gd name="connsiteY87" fmla="*/ 131737 h 322313"/>
              <a:gd name="connsiteX88" fmla="*/ 156596 w 678166"/>
              <a:gd name="connsiteY88" fmla="*/ 129356 h 322313"/>
              <a:gd name="connsiteX89" fmla="*/ 149452 w 678166"/>
              <a:gd name="connsiteY89" fmla="*/ 122212 h 322313"/>
              <a:gd name="connsiteX90" fmla="*/ 142308 w 678166"/>
              <a:gd name="connsiteY90" fmla="*/ 117450 h 322313"/>
              <a:gd name="connsiteX91" fmla="*/ 135164 w 678166"/>
              <a:gd name="connsiteY91" fmla="*/ 110306 h 322313"/>
              <a:gd name="connsiteX92" fmla="*/ 120877 w 678166"/>
              <a:gd name="connsiteY92" fmla="*/ 100781 h 322313"/>
              <a:gd name="connsiteX93" fmla="*/ 99446 w 678166"/>
              <a:gd name="connsiteY93" fmla="*/ 84112 h 322313"/>
              <a:gd name="connsiteX94" fmla="*/ 92302 w 678166"/>
              <a:gd name="connsiteY94" fmla="*/ 81731 h 322313"/>
              <a:gd name="connsiteX95" fmla="*/ 70871 w 678166"/>
              <a:gd name="connsiteY95" fmla="*/ 67443 h 322313"/>
              <a:gd name="connsiteX96" fmla="*/ 63727 w 678166"/>
              <a:gd name="connsiteY96" fmla="*/ 62681 h 322313"/>
              <a:gd name="connsiteX97" fmla="*/ 56583 w 678166"/>
              <a:gd name="connsiteY97" fmla="*/ 57918 h 322313"/>
              <a:gd name="connsiteX98" fmla="*/ 49439 w 678166"/>
              <a:gd name="connsiteY98" fmla="*/ 55537 h 322313"/>
              <a:gd name="connsiteX99" fmla="*/ 35152 w 678166"/>
              <a:gd name="connsiteY99" fmla="*/ 46012 h 322313"/>
              <a:gd name="connsiteX100" fmla="*/ 28008 w 678166"/>
              <a:gd name="connsiteY100" fmla="*/ 41250 h 322313"/>
              <a:gd name="connsiteX101" fmla="*/ 20864 w 678166"/>
              <a:gd name="connsiteY101" fmla="*/ 38868 h 322313"/>
              <a:gd name="connsiteX102" fmla="*/ 11339 w 678166"/>
              <a:gd name="connsiteY102" fmla="*/ 29343 h 322313"/>
              <a:gd name="connsiteX103" fmla="*/ 8958 w 678166"/>
              <a:gd name="connsiteY103" fmla="*/ 22200 h 322313"/>
              <a:gd name="connsiteX104" fmla="*/ 1814 w 678166"/>
              <a:gd name="connsiteY104" fmla="*/ 17437 h 322313"/>
              <a:gd name="connsiteX105" fmla="*/ 16102 w 678166"/>
              <a:gd name="connsiteY105" fmla="*/ 768 h 3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678166" h="322313">
                <a:moveTo>
                  <a:pt x="16102" y="768"/>
                </a:moveTo>
                <a:cubicBezTo>
                  <a:pt x="26421" y="-1613"/>
                  <a:pt x="47860" y="2217"/>
                  <a:pt x="63727" y="3150"/>
                </a:cubicBezTo>
                <a:cubicBezTo>
                  <a:pt x="74848" y="3804"/>
                  <a:pt x="85923" y="5531"/>
                  <a:pt x="97064" y="5531"/>
                </a:cubicBezTo>
                <a:cubicBezTo>
                  <a:pt x="116924" y="5531"/>
                  <a:pt x="136752" y="3944"/>
                  <a:pt x="156596" y="3150"/>
                </a:cubicBezTo>
                <a:cubicBezTo>
                  <a:pt x="170883" y="3944"/>
                  <a:pt x="185259" y="3756"/>
                  <a:pt x="199458" y="5531"/>
                </a:cubicBezTo>
                <a:cubicBezTo>
                  <a:pt x="204439" y="6154"/>
                  <a:pt x="208983" y="8705"/>
                  <a:pt x="213746" y="10293"/>
                </a:cubicBezTo>
                <a:lnTo>
                  <a:pt x="220889" y="12675"/>
                </a:lnTo>
                <a:cubicBezTo>
                  <a:pt x="230414" y="11881"/>
                  <a:pt x="239964" y="11349"/>
                  <a:pt x="249464" y="10293"/>
                </a:cubicBezTo>
                <a:cubicBezTo>
                  <a:pt x="256323" y="9531"/>
                  <a:pt x="268591" y="6944"/>
                  <a:pt x="275658" y="5531"/>
                </a:cubicBezTo>
                <a:cubicBezTo>
                  <a:pt x="278833" y="6325"/>
                  <a:pt x="282256" y="6448"/>
                  <a:pt x="285183" y="7912"/>
                </a:cubicBezTo>
                <a:cubicBezTo>
                  <a:pt x="290303" y="10472"/>
                  <a:pt x="294708" y="14262"/>
                  <a:pt x="299471" y="17437"/>
                </a:cubicBezTo>
                <a:lnTo>
                  <a:pt x="313758" y="26962"/>
                </a:lnTo>
                <a:lnTo>
                  <a:pt x="328046" y="36487"/>
                </a:lnTo>
                <a:lnTo>
                  <a:pt x="335189" y="41250"/>
                </a:lnTo>
                <a:cubicBezTo>
                  <a:pt x="348840" y="61722"/>
                  <a:pt x="330663" y="37628"/>
                  <a:pt x="347096" y="50775"/>
                </a:cubicBezTo>
                <a:cubicBezTo>
                  <a:pt x="362483" y="63085"/>
                  <a:pt x="341044" y="54312"/>
                  <a:pt x="359002" y="60300"/>
                </a:cubicBezTo>
                <a:cubicBezTo>
                  <a:pt x="361383" y="62681"/>
                  <a:pt x="363344" y="65575"/>
                  <a:pt x="366146" y="67443"/>
                </a:cubicBezTo>
                <a:cubicBezTo>
                  <a:pt x="387618" y="81758"/>
                  <a:pt x="357957" y="55858"/>
                  <a:pt x="380433" y="74587"/>
                </a:cubicBezTo>
                <a:cubicBezTo>
                  <a:pt x="392326" y="84497"/>
                  <a:pt x="382166" y="79927"/>
                  <a:pt x="394721" y="84112"/>
                </a:cubicBezTo>
                <a:cubicBezTo>
                  <a:pt x="396308" y="86493"/>
                  <a:pt x="397248" y="89468"/>
                  <a:pt x="399483" y="91256"/>
                </a:cubicBezTo>
                <a:cubicBezTo>
                  <a:pt x="401443" y="92824"/>
                  <a:pt x="404382" y="92514"/>
                  <a:pt x="406627" y="93637"/>
                </a:cubicBezTo>
                <a:cubicBezTo>
                  <a:pt x="409187" y="94917"/>
                  <a:pt x="411390" y="96812"/>
                  <a:pt x="413771" y="98400"/>
                </a:cubicBezTo>
                <a:cubicBezTo>
                  <a:pt x="424419" y="114372"/>
                  <a:pt x="411876" y="98725"/>
                  <a:pt x="425677" y="107925"/>
                </a:cubicBezTo>
                <a:cubicBezTo>
                  <a:pt x="428479" y="109793"/>
                  <a:pt x="430163" y="113001"/>
                  <a:pt x="432821" y="115068"/>
                </a:cubicBezTo>
                <a:cubicBezTo>
                  <a:pt x="437339" y="118582"/>
                  <a:pt x="442346" y="121418"/>
                  <a:pt x="447108" y="124593"/>
                </a:cubicBezTo>
                <a:lnTo>
                  <a:pt x="454252" y="129356"/>
                </a:lnTo>
                <a:lnTo>
                  <a:pt x="461396" y="134118"/>
                </a:lnTo>
                <a:cubicBezTo>
                  <a:pt x="462983" y="136499"/>
                  <a:pt x="464004" y="139377"/>
                  <a:pt x="466158" y="141262"/>
                </a:cubicBezTo>
                <a:cubicBezTo>
                  <a:pt x="470466" y="145031"/>
                  <a:pt x="480446" y="150787"/>
                  <a:pt x="480446" y="150787"/>
                </a:cubicBezTo>
                <a:cubicBezTo>
                  <a:pt x="482033" y="153168"/>
                  <a:pt x="482973" y="156143"/>
                  <a:pt x="485208" y="157931"/>
                </a:cubicBezTo>
                <a:cubicBezTo>
                  <a:pt x="487168" y="159499"/>
                  <a:pt x="490107" y="159189"/>
                  <a:pt x="492352" y="160312"/>
                </a:cubicBezTo>
                <a:cubicBezTo>
                  <a:pt x="494912" y="161592"/>
                  <a:pt x="497115" y="163487"/>
                  <a:pt x="499496" y="165075"/>
                </a:cubicBezTo>
                <a:cubicBezTo>
                  <a:pt x="513142" y="185544"/>
                  <a:pt x="494972" y="161456"/>
                  <a:pt x="511402" y="174600"/>
                </a:cubicBezTo>
                <a:cubicBezTo>
                  <a:pt x="526789" y="186910"/>
                  <a:pt x="505350" y="178137"/>
                  <a:pt x="523308" y="184125"/>
                </a:cubicBezTo>
                <a:cubicBezTo>
                  <a:pt x="524896" y="186506"/>
                  <a:pt x="525836" y="189480"/>
                  <a:pt x="528071" y="191268"/>
                </a:cubicBezTo>
                <a:cubicBezTo>
                  <a:pt x="530031" y="192836"/>
                  <a:pt x="533020" y="192431"/>
                  <a:pt x="535214" y="193650"/>
                </a:cubicBezTo>
                <a:cubicBezTo>
                  <a:pt x="540218" y="196430"/>
                  <a:pt x="544739" y="200000"/>
                  <a:pt x="549502" y="203175"/>
                </a:cubicBezTo>
                <a:lnTo>
                  <a:pt x="570933" y="217462"/>
                </a:lnTo>
                <a:cubicBezTo>
                  <a:pt x="573314" y="219050"/>
                  <a:pt x="575362" y="221320"/>
                  <a:pt x="578077" y="222225"/>
                </a:cubicBezTo>
                <a:lnTo>
                  <a:pt x="585221" y="224606"/>
                </a:lnTo>
                <a:lnTo>
                  <a:pt x="606652" y="238893"/>
                </a:lnTo>
                <a:lnTo>
                  <a:pt x="613796" y="243656"/>
                </a:lnTo>
                <a:cubicBezTo>
                  <a:pt x="621733" y="255563"/>
                  <a:pt x="616177" y="249212"/>
                  <a:pt x="632846" y="260325"/>
                </a:cubicBezTo>
                <a:lnTo>
                  <a:pt x="639989" y="265087"/>
                </a:lnTo>
                <a:cubicBezTo>
                  <a:pt x="646342" y="284139"/>
                  <a:pt x="636813" y="261911"/>
                  <a:pt x="649514" y="274612"/>
                </a:cubicBezTo>
                <a:cubicBezTo>
                  <a:pt x="651289" y="276387"/>
                  <a:pt x="650773" y="279511"/>
                  <a:pt x="651896" y="281756"/>
                </a:cubicBezTo>
                <a:cubicBezTo>
                  <a:pt x="655865" y="289695"/>
                  <a:pt x="656657" y="288899"/>
                  <a:pt x="663802" y="293662"/>
                </a:cubicBezTo>
                <a:cubicBezTo>
                  <a:pt x="664596" y="296043"/>
                  <a:pt x="664964" y="298612"/>
                  <a:pt x="666183" y="300806"/>
                </a:cubicBezTo>
                <a:cubicBezTo>
                  <a:pt x="668963" y="305809"/>
                  <a:pt x="675708" y="315093"/>
                  <a:pt x="675708" y="315093"/>
                </a:cubicBezTo>
                <a:cubicBezTo>
                  <a:pt x="678883" y="324618"/>
                  <a:pt x="680470" y="323031"/>
                  <a:pt x="670946" y="319856"/>
                </a:cubicBezTo>
                <a:cubicBezTo>
                  <a:pt x="669358" y="317475"/>
                  <a:pt x="668418" y="314500"/>
                  <a:pt x="666183" y="312712"/>
                </a:cubicBezTo>
                <a:cubicBezTo>
                  <a:pt x="664223" y="311144"/>
                  <a:pt x="661284" y="311454"/>
                  <a:pt x="659039" y="310331"/>
                </a:cubicBezTo>
                <a:cubicBezTo>
                  <a:pt x="656479" y="309051"/>
                  <a:pt x="654511" y="306730"/>
                  <a:pt x="651896" y="305568"/>
                </a:cubicBezTo>
                <a:cubicBezTo>
                  <a:pt x="647308" y="303529"/>
                  <a:pt x="642371" y="302393"/>
                  <a:pt x="637608" y="300806"/>
                </a:cubicBezTo>
                <a:cubicBezTo>
                  <a:pt x="637603" y="300804"/>
                  <a:pt x="623326" y="296047"/>
                  <a:pt x="623321" y="296043"/>
                </a:cubicBezTo>
                <a:cubicBezTo>
                  <a:pt x="620940" y="294456"/>
                  <a:pt x="618792" y="292443"/>
                  <a:pt x="616177" y="291281"/>
                </a:cubicBezTo>
                <a:cubicBezTo>
                  <a:pt x="611589" y="289242"/>
                  <a:pt x="606652" y="288106"/>
                  <a:pt x="601889" y="286518"/>
                </a:cubicBezTo>
                <a:cubicBezTo>
                  <a:pt x="599508" y="285724"/>
                  <a:pt x="597181" y="284746"/>
                  <a:pt x="594746" y="284137"/>
                </a:cubicBezTo>
                <a:cubicBezTo>
                  <a:pt x="570818" y="278156"/>
                  <a:pt x="581911" y="281446"/>
                  <a:pt x="561408" y="274612"/>
                </a:cubicBezTo>
                <a:lnTo>
                  <a:pt x="554264" y="272231"/>
                </a:lnTo>
                <a:lnTo>
                  <a:pt x="547121" y="269850"/>
                </a:lnTo>
                <a:cubicBezTo>
                  <a:pt x="544740" y="268262"/>
                  <a:pt x="542592" y="266249"/>
                  <a:pt x="539977" y="265087"/>
                </a:cubicBezTo>
                <a:cubicBezTo>
                  <a:pt x="535389" y="263048"/>
                  <a:pt x="525689" y="260325"/>
                  <a:pt x="525689" y="260325"/>
                </a:cubicBezTo>
                <a:cubicBezTo>
                  <a:pt x="523308" y="258737"/>
                  <a:pt x="521161" y="256724"/>
                  <a:pt x="518546" y="255562"/>
                </a:cubicBezTo>
                <a:cubicBezTo>
                  <a:pt x="506905" y="250388"/>
                  <a:pt x="505379" y="251612"/>
                  <a:pt x="494733" y="248418"/>
                </a:cubicBezTo>
                <a:cubicBezTo>
                  <a:pt x="489925" y="246975"/>
                  <a:pt x="485208" y="245243"/>
                  <a:pt x="480446" y="243656"/>
                </a:cubicBezTo>
                <a:lnTo>
                  <a:pt x="473302" y="241275"/>
                </a:lnTo>
                <a:cubicBezTo>
                  <a:pt x="470921" y="239687"/>
                  <a:pt x="468773" y="237674"/>
                  <a:pt x="466158" y="236512"/>
                </a:cubicBezTo>
                <a:cubicBezTo>
                  <a:pt x="461571" y="234473"/>
                  <a:pt x="451871" y="231750"/>
                  <a:pt x="451871" y="231750"/>
                </a:cubicBezTo>
                <a:cubicBezTo>
                  <a:pt x="431397" y="218100"/>
                  <a:pt x="457301" y="234465"/>
                  <a:pt x="437583" y="224606"/>
                </a:cubicBezTo>
                <a:cubicBezTo>
                  <a:pt x="414941" y="213285"/>
                  <a:pt x="453011" y="227366"/>
                  <a:pt x="416152" y="215081"/>
                </a:cubicBezTo>
                <a:lnTo>
                  <a:pt x="401864" y="210318"/>
                </a:lnTo>
                <a:cubicBezTo>
                  <a:pt x="399483" y="209524"/>
                  <a:pt x="396809" y="209329"/>
                  <a:pt x="394721" y="207937"/>
                </a:cubicBezTo>
                <a:cubicBezTo>
                  <a:pt x="392340" y="206350"/>
                  <a:pt x="390192" y="204337"/>
                  <a:pt x="387577" y="203175"/>
                </a:cubicBezTo>
                <a:cubicBezTo>
                  <a:pt x="387575" y="203174"/>
                  <a:pt x="369719" y="197222"/>
                  <a:pt x="366146" y="196031"/>
                </a:cubicBezTo>
                <a:cubicBezTo>
                  <a:pt x="366141" y="196029"/>
                  <a:pt x="351862" y="191271"/>
                  <a:pt x="351858" y="191268"/>
                </a:cubicBezTo>
                <a:cubicBezTo>
                  <a:pt x="340538" y="183722"/>
                  <a:pt x="347427" y="187410"/>
                  <a:pt x="330427" y="181743"/>
                </a:cubicBezTo>
                <a:lnTo>
                  <a:pt x="323283" y="179362"/>
                </a:lnTo>
                <a:cubicBezTo>
                  <a:pt x="320902" y="178568"/>
                  <a:pt x="318643" y="177160"/>
                  <a:pt x="316139" y="176981"/>
                </a:cubicBezTo>
                <a:lnTo>
                  <a:pt x="282802" y="174600"/>
                </a:lnTo>
                <a:cubicBezTo>
                  <a:pt x="279286" y="174098"/>
                  <a:pt x="256244" y="170936"/>
                  <a:pt x="251846" y="169837"/>
                </a:cubicBezTo>
                <a:cubicBezTo>
                  <a:pt x="246976" y="168620"/>
                  <a:pt x="242321" y="166663"/>
                  <a:pt x="237558" y="165075"/>
                </a:cubicBezTo>
                <a:cubicBezTo>
                  <a:pt x="235177" y="164281"/>
                  <a:pt x="232503" y="164085"/>
                  <a:pt x="230414" y="162693"/>
                </a:cubicBezTo>
                <a:cubicBezTo>
                  <a:pt x="228033" y="161106"/>
                  <a:pt x="225901" y="159058"/>
                  <a:pt x="223271" y="157931"/>
                </a:cubicBezTo>
                <a:cubicBezTo>
                  <a:pt x="213948" y="153936"/>
                  <a:pt x="209069" y="157194"/>
                  <a:pt x="199458" y="150787"/>
                </a:cubicBezTo>
                <a:cubicBezTo>
                  <a:pt x="178984" y="137139"/>
                  <a:pt x="204888" y="153502"/>
                  <a:pt x="185171" y="143643"/>
                </a:cubicBezTo>
                <a:cubicBezTo>
                  <a:pt x="166717" y="134416"/>
                  <a:pt x="188830" y="142481"/>
                  <a:pt x="170883" y="136500"/>
                </a:cubicBezTo>
                <a:cubicBezTo>
                  <a:pt x="168502" y="134912"/>
                  <a:pt x="166299" y="133017"/>
                  <a:pt x="163739" y="131737"/>
                </a:cubicBezTo>
                <a:cubicBezTo>
                  <a:pt x="161494" y="130615"/>
                  <a:pt x="158684" y="130748"/>
                  <a:pt x="156596" y="129356"/>
                </a:cubicBezTo>
                <a:cubicBezTo>
                  <a:pt x="153794" y="127488"/>
                  <a:pt x="152039" y="124368"/>
                  <a:pt x="149452" y="122212"/>
                </a:cubicBezTo>
                <a:cubicBezTo>
                  <a:pt x="147253" y="120380"/>
                  <a:pt x="144507" y="119282"/>
                  <a:pt x="142308" y="117450"/>
                </a:cubicBezTo>
                <a:cubicBezTo>
                  <a:pt x="139721" y="115294"/>
                  <a:pt x="137822" y="112374"/>
                  <a:pt x="135164" y="110306"/>
                </a:cubicBezTo>
                <a:cubicBezTo>
                  <a:pt x="130646" y="106792"/>
                  <a:pt x="124924" y="104828"/>
                  <a:pt x="120877" y="100781"/>
                </a:cubicBezTo>
                <a:cubicBezTo>
                  <a:pt x="114714" y="94618"/>
                  <a:pt x="107989" y="86959"/>
                  <a:pt x="99446" y="84112"/>
                </a:cubicBezTo>
                <a:lnTo>
                  <a:pt x="92302" y="81731"/>
                </a:lnTo>
                <a:lnTo>
                  <a:pt x="70871" y="67443"/>
                </a:lnTo>
                <a:lnTo>
                  <a:pt x="63727" y="62681"/>
                </a:lnTo>
                <a:cubicBezTo>
                  <a:pt x="61346" y="61093"/>
                  <a:pt x="59298" y="58823"/>
                  <a:pt x="56583" y="57918"/>
                </a:cubicBezTo>
                <a:lnTo>
                  <a:pt x="49439" y="55537"/>
                </a:lnTo>
                <a:lnTo>
                  <a:pt x="35152" y="46012"/>
                </a:lnTo>
                <a:cubicBezTo>
                  <a:pt x="32771" y="44425"/>
                  <a:pt x="30723" y="42155"/>
                  <a:pt x="28008" y="41250"/>
                </a:cubicBezTo>
                <a:lnTo>
                  <a:pt x="20864" y="38868"/>
                </a:lnTo>
                <a:cubicBezTo>
                  <a:pt x="14515" y="19822"/>
                  <a:pt x="24038" y="42042"/>
                  <a:pt x="11339" y="29343"/>
                </a:cubicBezTo>
                <a:cubicBezTo>
                  <a:pt x="9564" y="27568"/>
                  <a:pt x="10526" y="24160"/>
                  <a:pt x="8958" y="22200"/>
                </a:cubicBezTo>
                <a:cubicBezTo>
                  <a:pt x="7170" y="19965"/>
                  <a:pt x="4195" y="19025"/>
                  <a:pt x="1814" y="17437"/>
                </a:cubicBezTo>
                <a:cubicBezTo>
                  <a:pt x="-4193" y="8425"/>
                  <a:pt x="5783" y="3149"/>
                  <a:pt x="16102" y="768"/>
                </a:cubicBezTo>
                <a:close/>
              </a:path>
            </a:pathLst>
          </a:custGeom>
          <a:solidFill>
            <a:srgbClr val="1D4555"/>
          </a:solidFill>
          <a:ln>
            <a:solidFill>
              <a:srgbClr val="1B4456"/>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8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3385" y="276470"/>
            <a:ext cx="10796953" cy="6298222"/>
          </a:xfrm>
          <a:prstGeom prst="rect">
            <a:avLst/>
          </a:prstGeom>
        </p:spPr>
      </p:pic>
      <p:sp>
        <p:nvSpPr>
          <p:cNvPr id="5" name="Title 2"/>
          <p:cNvSpPr txBox="1">
            <a:spLocks/>
          </p:cNvSpPr>
          <p:nvPr/>
        </p:nvSpPr>
        <p:spPr>
          <a:xfrm>
            <a:off x="1630532" y="76200"/>
            <a:ext cx="8707570" cy="685800"/>
          </a:xfrm>
          <a:prstGeom prst="rect">
            <a:avLst/>
          </a:prstGeom>
        </p:spPr>
        <p:txBody>
          <a:bodyPr/>
          <a:lstStyle>
            <a:lvl1pPr algn="l" defTabSz="914400" rtl="0" eaLnBrk="1" latinLnBrk="0" hangingPunct="1">
              <a:spcBef>
                <a:spcPct val="0"/>
              </a:spcBef>
              <a:buNone/>
              <a:defRPr sz="3000" kern="1200" spc="0" baseline="0">
                <a:solidFill>
                  <a:schemeClr val="tx2"/>
                </a:solidFill>
                <a:latin typeface="Segoe UI" panose="020B0502040204020203" pitchFamily="34" charset="0"/>
                <a:ea typeface="Segoe UI" panose="020B0502040204020203" pitchFamily="34" charset="0"/>
                <a:cs typeface="Segoe UI" panose="020B0502040204020203" pitchFamily="34" charset="0"/>
              </a:defRPr>
            </a:lvl1pPr>
          </a:lstStyle>
          <a:p>
            <a:pPr algn="ctr"/>
            <a:r>
              <a:rPr lang="en-US" dirty="0"/>
              <a:t>Natural open channel with mix of tidal habitats</a:t>
            </a:r>
          </a:p>
        </p:txBody>
      </p:sp>
    </p:spTree>
    <p:extLst>
      <p:ext uri="{BB962C8B-B14F-4D97-AF65-F5344CB8AC3E}">
        <p14:creationId xmlns:p14="http://schemas.microsoft.com/office/powerpoint/2010/main" val="2298802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048" y="426407"/>
            <a:ext cx="4869666" cy="2078699"/>
          </a:xfrm>
        </p:spPr>
        <p:txBody>
          <a:bodyPr/>
          <a:lstStyle/>
          <a:p>
            <a:r>
              <a:rPr lang="en-US" dirty="0"/>
              <a:t>CAAP- </a:t>
            </a:r>
            <a:br>
              <a:rPr lang="en-US" dirty="0"/>
            </a:br>
            <a:r>
              <a:rPr lang="en-US" sz="3600" dirty="0"/>
              <a:t>Climate Action Adaptation Plan </a:t>
            </a:r>
            <a:endParaRPr lang="en-US" dirty="0"/>
          </a:p>
        </p:txBody>
      </p:sp>
      <p:sp>
        <p:nvSpPr>
          <p:cNvPr id="3" name="Text Placeholder 2"/>
          <p:cNvSpPr>
            <a:spLocks noGrp="1"/>
          </p:cNvSpPr>
          <p:nvPr>
            <p:ph type="body" idx="1"/>
          </p:nvPr>
        </p:nvSpPr>
        <p:spPr>
          <a:xfrm>
            <a:off x="428048" y="2721107"/>
            <a:ext cx="4632467" cy="4017896"/>
          </a:xfrm>
        </p:spPr>
        <p:txBody>
          <a:bodyPr/>
          <a:lstStyle/>
          <a:p>
            <a:pPr marL="342900" indent="-342900">
              <a:buFont typeface="Wingdings" panose="05000000000000000000" pitchFamily="2" charset="2"/>
              <a:buChar char="§"/>
            </a:pPr>
            <a:r>
              <a:rPr lang="en-US" sz="1800" dirty="0"/>
              <a:t>We need to plan ahead and communicate</a:t>
            </a:r>
          </a:p>
          <a:p>
            <a:pPr marL="342900" indent="-342900">
              <a:buFont typeface="Wingdings" panose="05000000000000000000" pitchFamily="2" charset="2"/>
              <a:buChar char="§"/>
            </a:pPr>
            <a:r>
              <a:rPr lang="en-US" sz="1800" dirty="0"/>
              <a:t>This is real as we see extreme heat waves, rising sea-levels, and storm events that are stronger and more frequent. </a:t>
            </a:r>
          </a:p>
          <a:p>
            <a:pPr marL="342900" indent="-342900">
              <a:buFont typeface="Wingdings" panose="05000000000000000000" pitchFamily="2" charset="2"/>
              <a:buChar char="§"/>
            </a:pPr>
            <a:r>
              <a:rPr lang="en-US" sz="1800" dirty="0"/>
              <a:t>This is a major issue for the 3</a:t>
            </a:r>
            <a:r>
              <a:rPr lang="en-US" sz="1800" baseline="30000" dirty="0"/>
              <a:t>rd</a:t>
            </a:r>
            <a:r>
              <a:rPr lang="en-US" sz="1800" dirty="0"/>
              <a:t> district</a:t>
            </a:r>
          </a:p>
          <a:p>
            <a:pPr marL="342900" indent="-342900">
              <a:buFont typeface="Wingdings" panose="05000000000000000000" pitchFamily="2" charset="2"/>
              <a:buChar char="§"/>
            </a:pPr>
            <a:r>
              <a:rPr lang="en-US" sz="1800" dirty="0"/>
              <a:t>Our plans can’t be just about reducing emissions, planting more trees or increasing solar panels. We can’t mitigate what has already happened. </a:t>
            </a:r>
          </a:p>
          <a:p>
            <a:pPr marL="342900" indent="-342900">
              <a:buFont typeface="Wingdings" panose="05000000000000000000" pitchFamily="2" charset="2"/>
              <a:buChar char="§"/>
            </a:pPr>
            <a:r>
              <a:rPr lang="en-US" sz="1800" dirty="0"/>
              <a:t>Engineering solutions already being implemented but more are to come. </a:t>
            </a:r>
          </a:p>
          <a:p>
            <a:pPr marL="342900" indent="-342900">
              <a:buFont typeface="Wingdings" panose="05000000000000000000" pitchFamily="2" charset="2"/>
              <a:buChar char="§"/>
            </a:pPr>
            <a:endParaRPr lang="en-US" sz="1800" dirty="0"/>
          </a:p>
        </p:txBody>
      </p:sp>
      <p:pic>
        <p:nvPicPr>
          <p:cNvPr id="6" name="Picture Placeholder 5"/>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1024" r="11024"/>
          <a:stretch>
            <a:fillRect/>
          </a:stretch>
        </p:blipFill>
        <p:spPr/>
      </p:pic>
    </p:spTree>
    <p:extLst>
      <p:ext uri="{BB962C8B-B14F-4D97-AF65-F5344CB8AC3E}">
        <p14:creationId xmlns:p14="http://schemas.microsoft.com/office/powerpoint/2010/main" val="308445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ntoso BG  Pitch Deck_SB - v4" id="{B4102299-0AE8-4B6D-9217-FDD7E8440BE7}" vid="{C9129DCB-E556-49D1-B1C1-E90E01296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0" ma:contentTypeDescription="Create a new document." ma:contentTypeScope="" ma:versionID="e39e7e9e36de66d473ce04bb4ab2dbb8">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dc5994665da46609c24125788630d8"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6F9DDD-282A-43E9-BFE4-D33DFFFD07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FCFEE3-59F5-490C-AC74-047FF9F6A8FC}">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schemas.microsoft.com/office/2006/metadata/properties"/>
    <ds:schemaRef ds:uri="71af3243-3dd4-4a8d-8c0d-dd76da1f02a5"/>
    <ds:schemaRef ds:uri="http://www.w3.org/XML/1998/namespace"/>
    <ds:schemaRef ds:uri="http://purl.org/dc/elements/1.1/"/>
  </ds:schemaRefs>
</ds:datastoreItem>
</file>

<file path=customXml/itemProps3.xml><?xml version="1.0" encoding="utf-8"?>
<ds:datastoreItem xmlns:ds="http://schemas.openxmlformats.org/officeDocument/2006/customXml" ds:itemID="{85B97A58-017B-407D-9B26-277921821F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spheres pitch deck</Template>
  <TotalTime>0</TotalTime>
  <Words>719</Words>
  <Application>Microsoft Office PowerPoint</Application>
  <PresentationFormat>Widescreen</PresentationFormat>
  <Paragraphs>96</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Corbel</vt:lpstr>
      <vt:lpstr>Segoe UI</vt:lpstr>
      <vt:lpstr>Times New Roman</vt:lpstr>
      <vt:lpstr>Wingdings</vt:lpstr>
      <vt:lpstr>Office Theme</vt:lpstr>
      <vt:lpstr>Belmont Shore Resident Association</vt:lpstr>
      <vt:lpstr>Agenda Items brought by my office</vt:lpstr>
      <vt:lpstr>Public Safety Initiatives</vt:lpstr>
      <vt:lpstr>Homelessness</vt:lpstr>
      <vt:lpstr>Parks &amp; Facilities</vt:lpstr>
      <vt:lpstr>Colorado Lagoon</vt:lpstr>
      <vt:lpstr>PowerPoint Presentation</vt:lpstr>
      <vt:lpstr>PowerPoint Presentation</vt:lpstr>
      <vt:lpstr>CAAP-  Climate Action Adaptation Plan </vt:lpstr>
      <vt:lpstr>Belmont Shore Businesses</vt:lpstr>
      <vt:lpstr>Short Term Rentals</vt:lpstr>
      <vt:lpstr>2nd and PCH development and surrounding </vt:lpstr>
      <vt:lpstr>Tenant Relocation Policy</vt:lpstr>
      <vt:lpstr>Community hospital </vt:lpstr>
      <vt:lpstr>Thank You district3@longbeach.gov</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2019-01-10T00:19:54Z</dcterms:created>
  <dcterms:modified xsi:type="dcterms:W3CDTF">2019-05-09T23:19:12Z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